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</p:sldIdLst>
  <p:sldSz cy="5143500" cx="9144000"/>
  <p:notesSz cx="6858000" cy="9144000"/>
  <p:embeddedFontLst>
    <p:embeddedFont>
      <p:font typeface="Roboto"/>
      <p:regular r:id="rId71"/>
      <p:bold r:id="rId72"/>
      <p:italic r:id="rId73"/>
      <p:boldItalic r:id="rId74"/>
    </p:embeddedFont>
    <p:embeddedFont>
      <p:font typeface="Roboto Medium"/>
      <p:regular r:id="rId75"/>
      <p:bold r:id="rId76"/>
      <p:italic r:id="rId77"/>
      <p:boldItalic r:id="rId78"/>
    </p:embeddedFont>
    <p:embeddedFont>
      <p:font typeface="Arvo"/>
      <p:regular r:id="rId79"/>
      <p:bold r:id="rId80"/>
      <p:italic r:id="rId81"/>
      <p:boldItalic r:id="rId82"/>
    </p:embeddedFont>
    <p:embeddedFont>
      <p:font typeface="Roboto Condensed"/>
      <p:regular r:id="rId83"/>
      <p:bold r:id="rId84"/>
      <p:italic r:id="rId85"/>
      <p:boldItalic r:id="rId86"/>
    </p:embeddedFont>
    <p:embeddedFont>
      <p:font typeface="Roboto Condensed Light"/>
      <p:regular r:id="rId87"/>
      <p:bold r:id="rId88"/>
      <p:italic r:id="rId89"/>
      <p:boldItalic r:id="rId90"/>
    </p:embeddedFont>
    <p:embeddedFont>
      <p:font typeface="Work Sans SemiBold"/>
      <p:regular r:id="rId91"/>
      <p:bold r:id="rId92"/>
      <p:italic r:id="rId93"/>
      <p:boldItalic r:id="rId94"/>
    </p:embeddedFont>
    <p:embeddedFont>
      <p:font typeface="Work Sans"/>
      <p:regular r:id="rId95"/>
      <p:bold r:id="rId96"/>
      <p:italic r:id="rId97"/>
      <p:boldItalic r:id="rId9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BC705ECC-4342-4CA8-B588-DF11F1022C20}">
  <a:tblStyle styleId="{BC705ECC-4342-4CA8-B588-DF11F1022C2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95" Type="http://schemas.openxmlformats.org/officeDocument/2006/relationships/font" Target="fonts/WorkSans-regular.fntdata"/><Relationship Id="rId94" Type="http://schemas.openxmlformats.org/officeDocument/2006/relationships/font" Target="fonts/WorkSansSemiBold-boldItalic.fntdata"/><Relationship Id="rId97" Type="http://schemas.openxmlformats.org/officeDocument/2006/relationships/font" Target="fonts/WorkSans-italic.fntdata"/><Relationship Id="rId96" Type="http://schemas.openxmlformats.org/officeDocument/2006/relationships/font" Target="fonts/WorkSans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98" Type="http://schemas.openxmlformats.org/officeDocument/2006/relationships/font" Target="fonts/WorkSans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91" Type="http://schemas.openxmlformats.org/officeDocument/2006/relationships/font" Target="fonts/WorkSansSemiBold-regular.fntdata"/><Relationship Id="rId90" Type="http://schemas.openxmlformats.org/officeDocument/2006/relationships/font" Target="fonts/RobotoCondensedLight-boldItalic.fntdata"/><Relationship Id="rId93" Type="http://schemas.openxmlformats.org/officeDocument/2006/relationships/font" Target="fonts/WorkSansSemiBold-italic.fntdata"/><Relationship Id="rId92" Type="http://schemas.openxmlformats.org/officeDocument/2006/relationships/font" Target="fonts/WorkSansSemiBold-bold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84" Type="http://schemas.openxmlformats.org/officeDocument/2006/relationships/font" Target="fonts/RobotoCondensed-bold.fntdata"/><Relationship Id="rId83" Type="http://schemas.openxmlformats.org/officeDocument/2006/relationships/font" Target="fonts/RobotoCondensed-regular.fntdata"/><Relationship Id="rId86" Type="http://schemas.openxmlformats.org/officeDocument/2006/relationships/font" Target="fonts/RobotoCondensed-boldItalic.fntdata"/><Relationship Id="rId85" Type="http://schemas.openxmlformats.org/officeDocument/2006/relationships/font" Target="fonts/RobotoCondensed-italic.fntdata"/><Relationship Id="rId88" Type="http://schemas.openxmlformats.org/officeDocument/2006/relationships/font" Target="fonts/RobotoCondensedLight-bold.fntdata"/><Relationship Id="rId87" Type="http://schemas.openxmlformats.org/officeDocument/2006/relationships/font" Target="fonts/RobotoCondensedLight-regular.fntdata"/><Relationship Id="rId89" Type="http://schemas.openxmlformats.org/officeDocument/2006/relationships/font" Target="fonts/RobotoCondensedLight-italic.fntdata"/><Relationship Id="rId80" Type="http://schemas.openxmlformats.org/officeDocument/2006/relationships/font" Target="fonts/Arvo-bold.fntdata"/><Relationship Id="rId82" Type="http://schemas.openxmlformats.org/officeDocument/2006/relationships/font" Target="fonts/Arvo-boldItalic.fntdata"/><Relationship Id="rId81" Type="http://schemas.openxmlformats.org/officeDocument/2006/relationships/font" Target="fonts/Arvo-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font" Target="fonts/Roboto-italic.fntdata"/><Relationship Id="rId72" Type="http://schemas.openxmlformats.org/officeDocument/2006/relationships/font" Target="fonts/Roboto-bold.fntdata"/><Relationship Id="rId75" Type="http://schemas.openxmlformats.org/officeDocument/2006/relationships/font" Target="fonts/RobotoMedium-regular.fntdata"/><Relationship Id="rId74" Type="http://schemas.openxmlformats.org/officeDocument/2006/relationships/font" Target="fonts/Roboto-boldItalic.fntdata"/><Relationship Id="rId77" Type="http://schemas.openxmlformats.org/officeDocument/2006/relationships/font" Target="fonts/RobotoMedium-italic.fntdata"/><Relationship Id="rId76" Type="http://schemas.openxmlformats.org/officeDocument/2006/relationships/font" Target="fonts/RobotoMedium-bold.fntdata"/><Relationship Id="rId79" Type="http://schemas.openxmlformats.org/officeDocument/2006/relationships/font" Target="fonts/Arvo-regular.fntdata"/><Relationship Id="rId78" Type="http://schemas.openxmlformats.org/officeDocument/2006/relationships/font" Target="fonts/RobotoMedium-boldItalic.fntdata"/><Relationship Id="rId71" Type="http://schemas.openxmlformats.org/officeDocument/2006/relationships/font" Target="fonts/Roboto-regular.fntdata"/><Relationship Id="rId70" Type="http://schemas.openxmlformats.org/officeDocument/2006/relationships/slide" Target="slides/slide65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66" Type="http://schemas.openxmlformats.org/officeDocument/2006/relationships/slide" Target="slides/slide61.xml"/><Relationship Id="rId65" Type="http://schemas.openxmlformats.org/officeDocument/2006/relationships/slide" Target="slides/slide60.xml"/><Relationship Id="rId68" Type="http://schemas.openxmlformats.org/officeDocument/2006/relationships/slide" Target="slides/slide63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69" Type="http://schemas.openxmlformats.org/officeDocument/2006/relationships/slide" Target="slides/slide6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5" Type="http://schemas.openxmlformats.org/officeDocument/2006/relationships/slide" Target="slides/slide50.xml"/><Relationship Id="rId54" Type="http://schemas.openxmlformats.org/officeDocument/2006/relationships/slide" Target="slides/slide49.xml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59" Type="http://schemas.openxmlformats.org/officeDocument/2006/relationships/slide" Target="slides/slide54.xml"/><Relationship Id="rId58" Type="http://schemas.openxmlformats.org/officeDocument/2006/relationships/slide" Target="slides/slide5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2" name="Google Shape;20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14014f940b2_2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14014f940b2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14014f940b2_2_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14014f940b2_2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4014f940b2_2_1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14014f940b2_2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13f8c0dd95b_0_26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13f8c0dd95b_0_2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13f8c0dd95b_0_36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13f8c0dd95b_0_3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13f8c0dd95b_0_41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13f8c0dd95b_0_4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Falar de multilabel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13f8c0dd95b_0_43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13f8c0dd95b_0_4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Enviar no PRÉ AULA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14301bbfcf7_0_1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14301bbfcf7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13f8c0dd95b_0_68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g13f8c0dd95b_0_68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14301bbfcf7_0_2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g14301bbfcf7_0_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3f8c0dd95b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8" name="Google Shape;208;g13f8c0dd95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4301bbfcf7_0_3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g14301bbfcf7_0_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14301bbfcf7_0_5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g14301bbfcf7_0_5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14301bbfcf7_0_6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g14301bbfcf7_0_6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14301bbfcf7_0_7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g14301bbfcf7_0_7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14301bbfcf7_0_6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" name="Google Shape;423;g14301bbfcf7_0_6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14301bbfcf7_0_28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1" name="Google Shape;431;g14301bbfcf7_0_28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14301bbfcf7_0_29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" name="Google Shape;441;g14301bbfcf7_0_29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14301bbfcf7_0_3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" name="Google Shape;448;g14301bbfcf7_0_3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14301bbfcf7_0_31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" name="Google Shape;455;g14301bbfcf7_0_3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13717106ecb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13717106ec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3f8e7b5a66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5" name="Google Shape;225;g13f8e7b5a6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14301bbfcf7_0_34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g14301bbfcf7_0_3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14301bbfcf7_0_34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Google Shape;480;g14301bbfcf7_0_3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14301bbfcf7_0_36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8" name="Google Shape;488;g14301bbfcf7_0_36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13f8c0dd95b_0_77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g13f8c0dd95b_0_77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14301bbfcf7_0_37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" name="Google Shape;511;g14301bbfcf7_0_37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1442968cfce_1_22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" name="Google Shape;521;g1442968cfce_1_2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1442968cfce_1_23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9" name="Google Shape;529;g1442968cfce_1_2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1442968cfce_1_24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g1442968cfce_1_2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1442968cfce_1_26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7" name="Google Shape;547;g1442968cfce_1_26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1442968cfce_1_2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6" name="Google Shape;556;g1442968cfce_1_2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1426fb7e4a6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2" name="Google Shape;242;g1426fb7e4a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1442968cfce_1_27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4" name="Google Shape;564;g1442968cfce_1_27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14301bbfcf7_0_40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14301bbfcf7_0_4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1374e5e6643_0_2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0" name="Google Shape;580;g1374e5e6643_0_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1374e5e6643_0_3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8" name="Google Shape;588;g1374e5e6643_0_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1374e5e6643_0_4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0" name="Google Shape;600;g1374e5e6643_0_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1374e5e6643_0_6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7" name="Google Shape;627;g1374e5e6643_0_6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1374e5e6643_0_8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7" name="Google Shape;647;g1374e5e6643_0_8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g1374e5e6643_0_10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8" name="Google Shape;668;g1374e5e6643_0_10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1374e5e6643_0_1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6" name="Google Shape;686;g1374e5e6643_0_1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g1374e5e6643_0_14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7" name="Google Shape;707;g1374e5e6643_0_1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44a72e7618_0_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2" name="Google Shape;252;g144a72e7618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g1374e5e6643_0_16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5" name="Google Shape;725;g1374e5e6643_0_16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g1442968cfce_1_6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6" name="Google Shape;746;g1442968cfce_1_6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g1442968cfce_1_4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4" name="Google Shape;764;g1442968cfce_1_4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2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g1442968cfce_1_9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4" name="Google Shape;784;g1442968cfce_1_9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0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g1442968cfce_1_14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2" name="Google Shape;802;g1442968cfce_1_1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g1442968cfce_1_16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1" name="Google Shape;811;g1442968cfce_1_16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g1442968cfce_1_18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1" name="Google Shape;821;g1442968cfce_1_18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g1442968cfce_1_19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9" name="Google Shape;829;g1442968cfce_1_19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6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g1374e5e6643_1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8" name="Google Shape;838;g1374e5e6643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4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g1442968cfce_1_20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6" name="Google Shape;846;g1442968cfce_1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144a72e7618_0_7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0" name="Google Shape;260;g144a72e7618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g144a72e7618_0_5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5" name="Google Shape;855;g144a72e7618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g13f8c0dd95b_0_110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3" name="Google Shape;863;g13f8c0dd95b_0_1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8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g13f8c0dd95b_0_102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0" name="Google Shape;870;g13f8c0dd95b_0_10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g13c080e0e50_0_20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7" name="Google Shape;877;g13c080e0e50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2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p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84" name="Google Shape;884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6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Google Shape;937;p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38" name="Google Shape;938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44a72e7618_0_8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8" name="Google Shape;268;g144a72e7618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144a72e7618_0_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7" name="Google Shape;277;g144a72e7618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13c7ee09f8a_0_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13c7ee09f8a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mplateMIA" type="title">
  <p:cSld name="TITL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/>
          <p:nvPr/>
        </p:nvSpPr>
        <p:spPr>
          <a:xfrm>
            <a:off x="7544483" y="657775"/>
            <a:ext cx="1299300" cy="432900"/>
          </a:xfrm>
          <a:prstGeom prst="triangle">
            <a:avLst>
              <a:gd fmla="val 32425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12" name="Google Shape;12;p2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</p:grpSpPr>
        <p:sp>
          <p:nvSpPr>
            <p:cNvPr id="13" name="Google Shape;13;p2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 flipH="1" rot="10800000">
              <a:off x="3517898" y="-7088"/>
              <a:ext cx="5143500" cy="51435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5" name="Google Shape;15;p2"/>
          <p:cNvGrpSpPr/>
          <p:nvPr/>
        </p:nvGrpSpPr>
        <p:grpSpPr>
          <a:xfrm>
            <a:off x="3677266" y="4169037"/>
            <a:ext cx="5480828" cy="542154"/>
            <a:chOff x="5582265" y="4646738"/>
            <a:chExt cx="5480828" cy="432996"/>
          </a:xfrm>
        </p:grpSpPr>
        <p:sp>
          <p:nvSpPr>
            <p:cNvPr id="16" name="Google Shape;16;p2"/>
            <p:cNvSpPr/>
            <p:nvPr/>
          </p:nvSpPr>
          <p:spPr>
            <a:xfrm rot="10800000">
              <a:off x="5582265" y="4948334"/>
              <a:ext cx="394200" cy="131400"/>
            </a:xfrm>
            <a:prstGeom prst="triangle">
              <a:avLst>
                <a:gd fmla="val 32425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7" name="Google Shape;17;p2"/>
            <p:cNvGrpSpPr/>
            <p:nvPr/>
          </p:nvGrpSpPr>
          <p:grpSpPr>
            <a:xfrm flipH="1">
              <a:off x="5585232" y="4646738"/>
              <a:ext cx="5477861" cy="304551"/>
              <a:chOff x="-24158748" y="330075"/>
              <a:chExt cx="30568423" cy="1699506"/>
            </a:xfrm>
          </p:grpSpPr>
          <p:sp>
            <p:nvSpPr>
              <p:cNvPr id="18" name="Google Shape;18;p2"/>
              <p:cNvSpPr/>
              <p:nvPr/>
            </p:nvSpPr>
            <p:spPr>
              <a:xfrm>
                <a:off x="-24158748" y="330081"/>
                <a:ext cx="28908000" cy="1699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" name="Google Shape;19;p2"/>
              <p:cNvSpPr/>
              <p:nvPr/>
            </p:nvSpPr>
            <p:spPr>
              <a:xfrm>
                <a:off x="4710175" y="330075"/>
                <a:ext cx="1699500" cy="1699500"/>
              </a:xfrm>
              <a:prstGeom prst="rtTriangl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0" name="Google Shape;20;p2"/>
          <p:cNvSpPr/>
          <p:nvPr/>
        </p:nvSpPr>
        <p:spPr>
          <a:xfrm>
            <a:off x="8445700" y="222050"/>
            <a:ext cx="665700" cy="560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" name="Google Shape;21;p2"/>
          <p:cNvGrpSpPr/>
          <p:nvPr/>
        </p:nvGrpSpPr>
        <p:grpSpPr>
          <a:xfrm flipH="1" rot="10800000">
            <a:off x="1" y="1090763"/>
            <a:ext cx="8847502" cy="2961975"/>
            <a:chOff x="-8178042" y="-4493254"/>
            <a:chExt cx="19483597" cy="6522736"/>
          </a:xfrm>
        </p:grpSpPr>
        <p:sp>
          <p:nvSpPr>
            <p:cNvPr id="22" name="Google Shape;22;p2"/>
            <p:cNvSpPr/>
            <p:nvPr/>
          </p:nvSpPr>
          <p:spPr>
            <a:xfrm>
              <a:off x="-8178042" y="-4493118"/>
              <a:ext cx="12968400" cy="6522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endParaRPr>
            </a:p>
          </p:txBody>
        </p:sp>
      </p:grpSp>
      <p:pic>
        <p:nvPicPr>
          <p:cNvPr id="24" name="Google Shape;24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975" y="1090800"/>
            <a:ext cx="8850475" cy="296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25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59350" y="1307563"/>
            <a:ext cx="2521275" cy="2521275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2"/>
          <p:cNvSpPr/>
          <p:nvPr/>
        </p:nvSpPr>
        <p:spPr>
          <a:xfrm flipH="1">
            <a:off x="5777475" y="1090775"/>
            <a:ext cx="3066300" cy="3069000"/>
          </a:xfrm>
          <a:prstGeom prst="rtTriangl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27;p2"/>
          <p:cNvSpPr/>
          <p:nvPr/>
        </p:nvSpPr>
        <p:spPr>
          <a:xfrm>
            <a:off x="8801100" y="1138700"/>
            <a:ext cx="104700" cy="2961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8" name="Google Shape;28;p2"/>
          <p:cNvCxnSpPr/>
          <p:nvPr/>
        </p:nvCxnSpPr>
        <p:spPr>
          <a:xfrm flipH="1" rot="10800000">
            <a:off x="8846350" y="1090750"/>
            <a:ext cx="1200" cy="594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9" name="Google Shape;29;p2"/>
          <p:cNvSpPr/>
          <p:nvPr/>
        </p:nvSpPr>
        <p:spPr>
          <a:xfrm rot="1685544">
            <a:off x="8493325" y="71425"/>
            <a:ext cx="375650" cy="248850"/>
          </a:xfrm>
          <a:prstGeom prst="flowChartInputOutpu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personalizado 1">
  <p:cSld name="CUSTOM"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1"/>
          <p:cNvSpPr txBox="1"/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/>
        </p:txBody>
      </p:sp>
      <p:sp>
        <p:nvSpPr>
          <p:cNvPr id="188" name="Google Shape;188;p11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9" name="Google Shape;189;p11"/>
          <p:cNvSpPr/>
          <p:nvPr/>
        </p:nvSpPr>
        <p:spPr>
          <a:xfrm>
            <a:off x="8384300" y="92825"/>
            <a:ext cx="721200" cy="680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de Título">
  <p:cSld name="TITLE_2"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2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192" name="Google Shape;192;p12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193" name="Google Shape;193;p1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1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5" name="Google Shape;195;p1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1">
  <p:cSld name="Quote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3"/>
          <p:cNvSpPr txBox="1"/>
          <p:nvPr>
            <p:ph idx="1" type="body"/>
          </p:nvPr>
        </p:nvSpPr>
        <p:spPr>
          <a:xfrm>
            <a:off x="895350" y="3357563"/>
            <a:ext cx="7358100" cy="2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1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8" name="Google Shape;198;p13"/>
          <p:cNvSpPr txBox="1"/>
          <p:nvPr>
            <p:ph idx="2" type="body"/>
          </p:nvPr>
        </p:nvSpPr>
        <p:spPr>
          <a:xfrm>
            <a:off x="895350" y="2278856"/>
            <a:ext cx="7358100" cy="3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9" name="Google Shape;199;p1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" type="twoColTx">
  <p:cSld name="TITLE_AND_TWO_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oogle Shape;31;p3"/>
          <p:cNvGrpSpPr/>
          <p:nvPr/>
        </p:nvGrpSpPr>
        <p:grpSpPr>
          <a:xfrm>
            <a:off x="-4" y="40"/>
            <a:ext cx="7072430" cy="1327315"/>
            <a:chOff x="-4" y="40"/>
            <a:chExt cx="7072430" cy="1327315"/>
          </a:xfrm>
        </p:grpSpPr>
        <p:sp>
          <p:nvSpPr>
            <p:cNvPr id="32" name="Google Shape;32;p3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fmla="val 32425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33" name="Google Shape;33;p3"/>
            <p:cNvGrpSpPr/>
            <p:nvPr/>
          </p:nvGrpSpPr>
          <p:grpSpPr>
            <a:xfrm flipH="1" rot="10800000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34" name="Google Shape;34;p3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35" name="Google Shape;35;p3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36" name="Google Shape;36;p3"/>
            <p:cNvGrpSpPr/>
            <p:nvPr/>
          </p:nvGrpSpPr>
          <p:grpSpPr>
            <a:xfrm flipH="1" rot="10800000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37" name="Google Shape;37;p3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38" name="Google Shape;38;p3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39" name="Google Shape;39;p3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40" name="Google Shape;40;p3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fmla="val 32425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1" name="Google Shape;41;p3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42" name="Google Shape;42;p3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" name="Google Shape;43;p3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4" name="Google Shape;44;p3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45" name="Google Shape;45;p3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" name="Google Shape;46;p3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7" name="Google Shape;47;p3"/>
          <p:cNvSpPr txBox="1"/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48" name="Google Shape;48;p3"/>
          <p:cNvSpPr txBox="1"/>
          <p:nvPr>
            <p:ph idx="1" type="body"/>
          </p:nvPr>
        </p:nvSpPr>
        <p:spPr>
          <a:xfrm>
            <a:off x="814275" y="1537988"/>
            <a:ext cx="3378300" cy="27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▰"/>
              <a:defRPr sz="2000"/>
            </a:lvl1pPr>
            <a:lvl2pPr indent="-355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2pPr>
            <a:lvl3pPr indent="-355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2000"/>
              <a:buChar char="▻"/>
              <a:defRPr sz="2000"/>
            </a:lvl9pPr>
          </a:lstStyle>
          <a:p/>
        </p:txBody>
      </p:sp>
      <p:sp>
        <p:nvSpPr>
          <p:cNvPr id="49" name="Google Shape;49;p3"/>
          <p:cNvSpPr txBox="1"/>
          <p:nvPr>
            <p:ph idx="2" type="body"/>
          </p:nvPr>
        </p:nvSpPr>
        <p:spPr>
          <a:xfrm>
            <a:off x="4396123" y="1537988"/>
            <a:ext cx="3378300" cy="27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▰"/>
              <a:defRPr sz="2000"/>
            </a:lvl1pPr>
            <a:lvl2pPr indent="-355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2pPr>
            <a:lvl3pPr indent="-355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2000"/>
              <a:buChar char="▻"/>
              <a:defRPr sz="2000"/>
            </a:lvl9pPr>
          </a:lstStyle>
          <a:p/>
        </p:txBody>
      </p:sp>
      <p:sp>
        <p:nvSpPr>
          <p:cNvPr id="50" name="Google Shape;50;p3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TITLE_1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4"/>
          <p:cNvSpPr/>
          <p:nvPr/>
        </p:nvSpPr>
        <p:spPr>
          <a:xfrm>
            <a:off x="5697214" y="2635519"/>
            <a:ext cx="889200" cy="296400"/>
          </a:xfrm>
          <a:prstGeom prst="triangle">
            <a:avLst>
              <a:gd fmla="val 32425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53" name="Google Shape;53;p4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</p:grpSpPr>
        <p:sp>
          <p:nvSpPr>
            <p:cNvPr id="54" name="Google Shape;54;p4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55;p4"/>
            <p:cNvSpPr/>
            <p:nvPr/>
          </p:nvSpPr>
          <p:spPr>
            <a:xfrm flipH="1" rot="10800000">
              <a:off x="3517898" y="-7088"/>
              <a:ext cx="5143500" cy="51435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56" name="Google Shape;56;p4"/>
          <p:cNvGrpSpPr/>
          <p:nvPr/>
        </p:nvGrpSpPr>
        <p:grpSpPr>
          <a:xfrm flipH="1" rot="10800000">
            <a:off x="-2" y="2924826"/>
            <a:ext cx="6589087" cy="2027268"/>
            <a:chOff x="-9894852" y="-4493254"/>
            <a:chExt cx="21200407" cy="6522740"/>
          </a:xfrm>
        </p:grpSpPr>
        <p:sp>
          <p:nvSpPr>
            <p:cNvPr id="57" name="Google Shape;57;p4"/>
            <p:cNvSpPr/>
            <p:nvPr/>
          </p:nvSpPr>
          <p:spPr>
            <a:xfrm>
              <a:off x="-9894852" y="-4493114"/>
              <a:ext cx="14685300" cy="6522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58" name="Google Shape;58;p4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59" name="Google Shape;59;p4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60" name="Google Shape;60;p4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fmla="val 32425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61" name="Google Shape;61;p4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62" name="Google Shape;62;p4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" name="Google Shape;63;p4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4" name="Google Shape;64;p4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65" name="Google Shape;65;p4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" name="Google Shape;66;p4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67" name="Google Shape;67;p4"/>
          <p:cNvSpPr txBox="1"/>
          <p:nvPr>
            <p:ph type="ctrTitle"/>
          </p:nvPr>
        </p:nvSpPr>
        <p:spPr>
          <a:xfrm>
            <a:off x="463525" y="2931925"/>
            <a:ext cx="4094400" cy="20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"/>
              <a:buNone/>
              <a:defRPr sz="3000"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"/>
              <a:buNone/>
              <a:defRPr sz="3000"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"/>
              <a:buNone/>
              <a:defRPr sz="3000"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"/>
              <a:buNone/>
              <a:defRPr sz="3000"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"/>
              <a:buNone/>
              <a:defRPr sz="3000"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"/>
              <a:buNone/>
              <a:defRPr sz="3000"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"/>
              <a:buNone/>
              <a:defRPr sz="3000"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"/>
              <a:buNone/>
              <a:defRPr sz="3000"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"/>
              <a:buNone/>
              <a:defRPr sz="30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68" name="Google Shape;68;p4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" type="tx">
  <p:cSld name="TITLE_AND_BODY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5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71" name="Google Shape;71;p5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fmla="val 32425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2" name="Google Shape;72;p5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73" name="Google Shape;73;p5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" name="Google Shape;74;p5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5" name="Google Shape;75;p5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76" name="Google Shape;76;p5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" name="Google Shape;77;p5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78" name="Google Shape;78;p5"/>
          <p:cNvGrpSpPr/>
          <p:nvPr/>
        </p:nvGrpSpPr>
        <p:grpSpPr>
          <a:xfrm>
            <a:off x="-4" y="40"/>
            <a:ext cx="7072430" cy="1327315"/>
            <a:chOff x="-4" y="40"/>
            <a:chExt cx="7072430" cy="1327315"/>
          </a:xfrm>
        </p:grpSpPr>
        <p:sp>
          <p:nvSpPr>
            <p:cNvPr id="79" name="Google Shape;79;p5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fmla="val 32425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80" name="Google Shape;80;p5"/>
            <p:cNvGrpSpPr/>
            <p:nvPr/>
          </p:nvGrpSpPr>
          <p:grpSpPr>
            <a:xfrm flipH="1" rot="10800000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81" name="Google Shape;81;p5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82" name="Google Shape;82;p5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83" name="Google Shape;83;p5"/>
            <p:cNvGrpSpPr/>
            <p:nvPr/>
          </p:nvGrpSpPr>
          <p:grpSpPr>
            <a:xfrm flipH="1" rot="10800000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84" name="Google Shape;84;p5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85" name="Google Shape;85;p5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sp>
        <p:nvSpPr>
          <p:cNvPr id="86" name="Google Shape;86;p5"/>
          <p:cNvSpPr txBox="1"/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87" name="Google Shape;87;p5"/>
          <p:cNvSpPr txBox="1"/>
          <p:nvPr>
            <p:ph idx="1" type="body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▰"/>
              <a:defRPr/>
            </a:lvl1pPr>
            <a:lvl2pPr indent="-3810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2pPr>
            <a:lvl3pPr indent="-3810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3pPr>
            <a:lvl4pPr indent="-3810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4pPr>
            <a:lvl5pPr indent="-3810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5pPr>
            <a:lvl6pPr indent="-3810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6pPr>
            <a:lvl7pPr indent="-3810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7pPr>
            <a:lvl8pPr indent="-3810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8pPr>
            <a:lvl9pPr indent="-381000" lvl="8" marL="411480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2400"/>
              <a:buChar char="▻"/>
              <a:defRPr/>
            </a:lvl9pPr>
          </a:lstStyle>
          <a:p/>
        </p:txBody>
      </p:sp>
      <p:sp>
        <p:nvSpPr>
          <p:cNvPr id="88" name="Google Shape;88;p5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" name="Google Shape;90;p6"/>
          <p:cNvGrpSpPr/>
          <p:nvPr/>
        </p:nvGrpSpPr>
        <p:grpSpPr>
          <a:xfrm>
            <a:off x="-4" y="40"/>
            <a:ext cx="7072430" cy="1327315"/>
            <a:chOff x="-4" y="40"/>
            <a:chExt cx="7072430" cy="1327315"/>
          </a:xfrm>
        </p:grpSpPr>
        <p:sp>
          <p:nvSpPr>
            <p:cNvPr id="91" name="Google Shape;91;p6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fmla="val 32425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92" name="Google Shape;92;p6"/>
            <p:cNvGrpSpPr/>
            <p:nvPr/>
          </p:nvGrpSpPr>
          <p:grpSpPr>
            <a:xfrm flipH="1" rot="10800000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93" name="Google Shape;93;p6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94" name="Google Shape;94;p6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95" name="Google Shape;95;p6"/>
            <p:cNvGrpSpPr/>
            <p:nvPr/>
          </p:nvGrpSpPr>
          <p:grpSpPr>
            <a:xfrm flipH="1" rot="10800000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96" name="Google Shape;96;p6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97" name="Google Shape;97;p6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98" name="Google Shape;98;p6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99" name="Google Shape;99;p6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fmla="val 32425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00" name="Google Shape;100;p6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01" name="Google Shape;101;p6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" name="Google Shape;102;p6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3" name="Google Shape;103;p6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04" name="Google Shape;104;p6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" name="Google Shape;105;p6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06" name="Google Shape;106;p6"/>
          <p:cNvSpPr txBox="1"/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107" name="Google Shape;107;p6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" name="Google Shape;109;p7"/>
          <p:cNvGrpSpPr/>
          <p:nvPr/>
        </p:nvGrpSpPr>
        <p:grpSpPr>
          <a:xfrm rot="10800000">
            <a:off x="-8" y="-2"/>
            <a:ext cx="2202830" cy="670795"/>
            <a:chOff x="5575242" y="4472723"/>
            <a:chExt cx="2202830" cy="670795"/>
          </a:xfrm>
        </p:grpSpPr>
        <p:sp>
          <p:nvSpPr>
            <p:cNvPr id="110" name="Google Shape;110;p7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fmla="val 32425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11" name="Google Shape;111;p7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12" name="Google Shape;112;p7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" name="Google Shape;113;p7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4" name="Google Shape;114;p7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15" name="Google Shape;115;p7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" name="Google Shape;116;p7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17" name="Google Shape;117;p7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118" name="Google Shape;118;p7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fmla="val 32425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19" name="Google Shape;119;p7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20" name="Google Shape;120;p7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" name="Google Shape;121;p7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2" name="Google Shape;122;p7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23" name="Google Shape;123;p7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" name="Google Shape;124;p7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25" name="Google Shape;125;p7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7" name="Google Shape;127;p8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128" name="Google Shape;128;p8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fmla="val 32425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29" name="Google Shape;129;p8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30" name="Google Shape;130;p8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" name="Google Shape;131;p8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2" name="Google Shape;132;p8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33" name="Google Shape;133;p8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" name="Google Shape;134;p8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35" name="Google Shape;135;p8"/>
          <p:cNvSpPr/>
          <p:nvPr/>
        </p:nvSpPr>
        <p:spPr>
          <a:xfrm>
            <a:off x="7544483" y="657775"/>
            <a:ext cx="1299300" cy="432900"/>
          </a:xfrm>
          <a:prstGeom prst="triangle">
            <a:avLst>
              <a:gd fmla="val 32425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136" name="Google Shape;136;p8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</p:grpSpPr>
        <p:sp>
          <p:nvSpPr>
            <p:cNvPr id="137" name="Google Shape;137;p8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38;p8"/>
            <p:cNvSpPr/>
            <p:nvPr/>
          </p:nvSpPr>
          <p:spPr>
            <a:xfrm flipH="1" rot="10800000">
              <a:off x="3517898" y="-7088"/>
              <a:ext cx="5143500" cy="51435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39" name="Google Shape;139;p8"/>
          <p:cNvGrpSpPr/>
          <p:nvPr/>
        </p:nvGrpSpPr>
        <p:grpSpPr>
          <a:xfrm flipH="1" rot="10800000">
            <a:off x="1" y="1090763"/>
            <a:ext cx="8847502" cy="2961975"/>
            <a:chOff x="-8178042" y="-4493254"/>
            <a:chExt cx="19483597" cy="6522736"/>
          </a:xfrm>
        </p:grpSpPr>
        <p:sp>
          <p:nvSpPr>
            <p:cNvPr id="140" name="Google Shape;140;p8"/>
            <p:cNvSpPr/>
            <p:nvPr/>
          </p:nvSpPr>
          <p:spPr>
            <a:xfrm>
              <a:off x="-8178042" y="-4493118"/>
              <a:ext cx="12968400" cy="6522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141" name="Google Shape;141;p8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endParaRPr>
            </a:p>
          </p:txBody>
        </p:sp>
      </p:grpSp>
      <p:sp>
        <p:nvSpPr>
          <p:cNvPr id="142" name="Google Shape;142;p8"/>
          <p:cNvSpPr txBox="1"/>
          <p:nvPr>
            <p:ph idx="1" type="body"/>
          </p:nvPr>
        </p:nvSpPr>
        <p:spPr>
          <a:xfrm>
            <a:off x="829775" y="1202000"/>
            <a:ext cx="5090700" cy="274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3000"/>
              <a:buChar char="▰"/>
              <a:defRPr i="1" sz="3000">
                <a:solidFill>
                  <a:srgbClr val="FFFFFF"/>
                </a:solidFill>
              </a:defRPr>
            </a:lvl1pPr>
            <a:lvl2pPr indent="-4191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i="1" sz="3000">
                <a:solidFill>
                  <a:srgbClr val="FFFFFF"/>
                </a:solidFill>
              </a:defRPr>
            </a:lvl2pPr>
            <a:lvl3pPr indent="-4191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i="1" sz="3000">
                <a:solidFill>
                  <a:srgbClr val="FFFFFF"/>
                </a:solidFill>
              </a:defRPr>
            </a:lvl3pPr>
            <a:lvl4pPr indent="-4191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i="1" sz="3000">
                <a:solidFill>
                  <a:srgbClr val="FFFFFF"/>
                </a:solidFill>
              </a:defRPr>
            </a:lvl4pPr>
            <a:lvl5pPr indent="-4191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i="1" sz="3000">
                <a:solidFill>
                  <a:srgbClr val="FFFFFF"/>
                </a:solidFill>
              </a:defRPr>
            </a:lvl5pPr>
            <a:lvl6pPr indent="-4191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i="1" sz="3000">
                <a:solidFill>
                  <a:srgbClr val="FFFFFF"/>
                </a:solidFill>
              </a:defRPr>
            </a:lvl6pPr>
            <a:lvl7pPr indent="-4191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i="1" sz="3000">
                <a:solidFill>
                  <a:srgbClr val="FFFFFF"/>
                </a:solidFill>
              </a:defRPr>
            </a:lvl7pPr>
            <a:lvl8pPr indent="-4191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i="1" sz="3000">
                <a:solidFill>
                  <a:srgbClr val="FFFFFF"/>
                </a:solidFill>
              </a:defRPr>
            </a:lvl8pPr>
            <a:lvl9pPr indent="-4191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i="1"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43" name="Google Shape;143;p8"/>
          <p:cNvSpPr txBox="1"/>
          <p:nvPr/>
        </p:nvSpPr>
        <p:spPr>
          <a:xfrm>
            <a:off x="286600" y="1014575"/>
            <a:ext cx="6765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b="1" i="0" lang="en" sz="7200" u="none" cap="none" strike="noStrik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 b="1" i="0" sz="7200" u="none" cap="none" strike="noStrike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8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">
  <p:cSld name="TITLE_AND_TWO_COLUMNS_1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6" name="Google Shape;146;p9"/>
          <p:cNvGrpSpPr/>
          <p:nvPr/>
        </p:nvGrpSpPr>
        <p:grpSpPr>
          <a:xfrm>
            <a:off x="-4" y="40"/>
            <a:ext cx="7072430" cy="1327315"/>
            <a:chOff x="-4" y="40"/>
            <a:chExt cx="7072430" cy="1327315"/>
          </a:xfrm>
        </p:grpSpPr>
        <p:sp>
          <p:nvSpPr>
            <p:cNvPr id="147" name="Google Shape;147;p9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fmla="val 32425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148" name="Google Shape;148;p9"/>
            <p:cNvGrpSpPr/>
            <p:nvPr/>
          </p:nvGrpSpPr>
          <p:grpSpPr>
            <a:xfrm flipH="1" rot="10800000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149" name="Google Shape;149;p9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150" name="Google Shape;150;p9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151" name="Google Shape;151;p9"/>
            <p:cNvGrpSpPr/>
            <p:nvPr/>
          </p:nvGrpSpPr>
          <p:grpSpPr>
            <a:xfrm flipH="1" rot="10800000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152" name="Google Shape;152;p9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153" name="Google Shape;153;p9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154" name="Google Shape;154;p9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155" name="Google Shape;155;p9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fmla="val 32425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56" name="Google Shape;156;p9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57" name="Google Shape;157;p9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" name="Google Shape;158;p9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9" name="Google Shape;159;p9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60" name="Google Shape;160;p9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" name="Google Shape;161;p9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62" name="Google Shape;162;p9"/>
          <p:cNvSpPr txBox="1"/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163" name="Google Shape;163;p9"/>
          <p:cNvSpPr txBox="1"/>
          <p:nvPr>
            <p:ph idx="1" type="body"/>
          </p:nvPr>
        </p:nvSpPr>
        <p:spPr>
          <a:xfrm>
            <a:off x="870450" y="1545076"/>
            <a:ext cx="2247900" cy="27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▰"/>
              <a:defRPr sz="1800"/>
            </a:lvl1pPr>
            <a:lvl2pPr indent="-3429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2pPr>
            <a:lvl3pPr indent="-3429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3pPr>
            <a:lvl4pPr indent="-3429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800"/>
              <a:buChar char="▻"/>
              <a:defRPr sz="1800"/>
            </a:lvl9pPr>
          </a:lstStyle>
          <a:p/>
        </p:txBody>
      </p:sp>
      <p:sp>
        <p:nvSpPr>
          <p:cNvPr id="164" name="Google Shape;164;p9"/>
          <p:cNvSpPr txBox="1"/>
          <p:nvPr>
            <p:ph idx="2" type="body"/>
          </p:nvPr>
        </p:nvSpPr>
        <p:spPr>
          <a:xfrm>
            <a:off x="3233637" y="1545076"/>
            <a:ext cx="2247900" cy="27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▰"/>
              <a:defRPr sz="1800"/>
            </a:lvl1pPr>
            <a:lvl2pPr indent="-3429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2pPr>
            <a:lvl3pPr indent="-3429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3pPr>
            <a:lvl4pPr indent="-3429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800"/>
              <a:buChar char="▻"/>
              <a:defRPr sz="1800"/>
            </a:lvl9pPr>
          </a:lstStyle>
          <a:p/>
        </p:txBody>
      </p:sp>
      <p:sp>
        <p:nvSpPr>
          <p:cNvPr id="165" name="Google Shape;165;p9"/>
          <p:cNvSpPr txBox="1"/>
          <p:nvPr>
            <p:ph idx="3" type="body"/>
          </p:nvPr>
        </p:nvSpPr>
        <p:spPr>
          <a:xfrm>
            <a:off x="5540650" y="1545076"/>
            <a:ext cx="2247900" cy="27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▰"/>
              <a:defRPr sz="1800"/>
            </a:lvl1pPr>
            <a:lvl2pPr indent="-3429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2pPr>
            <a:lvl3pPr indent="-3429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3pPr>
            <a:lvl4pPr indent="-3429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800"/>
              <a:buChar char="▻"/>
              <a:defRPr sz="1800"/>
            </a:lvl9pPr>
          </a:lstStyle>
          <a:p/>
        </p:txBody>
      </p:sp>
      <p:sp>
        <p:nvSpPr>
          <p:cNvPr id="166" name="Google Shape;166;p9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8" name="Google Shape;168;p10"/>
          <p:cNvGrpSpPr/>
          <p:nvPr/>
        </p:nvGrpSpPr>
        <p:grpSpPr>
          <a:xfrm>
            <a:off x="2466138" y="4472723"/>
            <a:ext cx="6686825" cy="670795"/>
            <a:chOff x="5589288" y="4472723"/>
            <a:chExt cx="6686825" cy="670795"/>
          </a:xfrm>
        </p:grpSpPr>
        <p:sp>
          <p:nvSpPr>
            <p:cNvPr id="169" name="Google Shape;169;p10"/>
            <p:cNvSpPr/>
            <p:nvPr/>
          </p:nvSpPr>
          <p:spPr>
            <a:xfrm rot="10800000">
              <a:off x="5589288" y="4948334"/>
              <a:ext cx="394200" cy="131400"/>
            </a:xfrm>
            <a:prstGeom prst="triangle">
              <a:avLst>
                <a:gd fmla="val 32425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70" name="Google Shape;170;p10"/>
            <p:cNvGrpSpPr/>
            <p:nvPr/>
          </p:nvGrpSpPr>
          <p:grpSpPr>
            <a:xfrm flipH="1">
              <a:off x="5748896" y="4472723"/>
              <a:ext cx="6527217" cy="670795"/>
              <a:chOff x="-10101302" y="330075"/>
              <a:chExt cx="16532971" cy="1699506"/>
            </a:xfrm>
          </p:grpSpPr>
          <p:sp>
            <p:nvSpPr>
              <p:cNvPr id="171" name="Google Shape;171;p10"/>
              <p:cNvSpPr/>
              <p:nvPr/>
            </p:nvSpPr>
            <p:spPr>
              <a:xfrm>
                <a:off x="-10101302" y="330081"/>
                <a:ext cx="148464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" name="Google Shape;172;p10"/>
              <p:cNvSpPr/>
              <p:nvPr/>
            </p:nvSpPr>
            <p:spPr>
              <a:xfrm>
                <a:off x="4732169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3" name="Google Shape;173;p10"/>
            <p:cNvGrpSpPr/>
            <p:nvPr/>
          </p:nvGrpSpPr>
          <p:grpSpPr>
            <a:xfrm flipH="1">
              <a:off x="5592255" y="4646738"/>
              <a:ext cx="6682918" cy="304563"/>
              <a:chOff x="-30922586" y="330075"/>
              <a:chExt cx="37293070" cy="1699569"/>
            </a:xfrm>
          </p:grpSpPr>
          <p:sp>
            <p:nvSpPr>
              <p:cNvPr id="174" name="Google Shape;174;p10"/>
              <p:cNvSpPr/>
              <p:nvPr/>
            </p:nvSpPr>
            <p:spPr>
              <a:xfrm>
                <a:off x="-30922586" y="330144"/>
                <a:ext cx="35588100" cy="1699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5" name="Google Shape;175;p10"/>
              <p:cNvSpPr/>
              <p:nvPr/>
            </p:nvSpPr>
            <p:spPr>
              <a:xfrm>
                <a:off x="4670984" y="330075"/>
                <a:ext cx="1699500" cy="1699500"/>
              </a:xfrm>
              <a:prstGeom prst="rtTriangl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76" name="Google Shape;176;p10"/>
          <p:cNvSpPr txBox="1"/>
          <p:nvPr>
            <p:ph idx="1" type="body"/>
          </p:nvPr>
        </p:nvSpPr>
        <p:spPr>
          <a:xfrm>
            <a:off x="2682800" y="4636500"/>
            <a:ext cx="60042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1pPr>
          </a:lstStyle>
          <a:p/>
        </p:txBody>
      </p:sp>
      <p:sp>
        <p:nvSpPr>
          <p:cNvPr id="177" name="Google Shape;177;p10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78" name="Google Shape;178;p10"/>
          <p:cNvGrpSpPr/>
          <p:nvPr/>
        </p:nvGrpSpPr>
        <p:grpSpPr>
          <a:xfrm rot="10800000">
            <a:off x="-8" y="-2"/>
            <a:ext cx="2202830" cy="670795"/>
            <a:chOff x="5575242" y="4472723"/>
            <a:chExt cx="2202830" cy="670795"/>
          </a:xfrm>
        </p:grpSpPr>
        <p:sp>
          <p:nvSpPr>
            <p:cNvPr id="179" name="Google Shape;179;p10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fmla="val 32425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80" name="Google Shape;180;p10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81" name="Google Shape;181;p10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2" name="Google Shape;182;p10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" name="Google Shape;183;p10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84" name="Google Shape;184;p10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5" name="Google Shape;185;p10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b="1" i="0" sz="20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b="1" i="0" sz="20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b="1" i="0" sz="20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b="1" i="0" sz="20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b="1" i="0" sz="20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b="1" i="0" sz="20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b="1" i="0" sz="20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b="1" i="0" sz="20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b="1" i="0" sz="20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▰"/>
              <a:defRPr b="0" i="0" sz="2400" u="none" cap="none" strike="noStrik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b="0" i="0" sz="2400" u="none" cap="none" strike="noStrik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b="0" i="0" sz="2400" u="none" cap="none" strike="noStrik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b="0" i="0" sz="2400" u="none" cap="none" strike="noStrik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b="0" i="0" sz="2400" u="none" cap="none" strike="noStrik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b="0" i="0" sz="2400" u="none" cap="none" strike="noStrik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b="0" i="0" sz="2400" u="none" cap="none" strike="noStrik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b="0" i="0" sz="2400" u="none" cap="none" strike="noStrik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b="0" i="0" sz="2400" u="none" cap="none" strike="noStrik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490750" y="123750"/>
            <a:ext cx="614648" cy="614348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4.jpg"/><Relationship Id="rId4" Type="http://schemas.openxmlformats.org/officeDocument/2006/relationships/image" Target="../media/image16.jpg"/><Relationship Id="rId5" Type="http://schemas.openxmlformats.org/officeDocument/2006/relationships/image" Target="../media/image1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3.png"/><Relationship Id="rId4" Type="http://schemas.openxmlformats.org/officeDocument/2006/relationships/hyperlink" Target="https://www.instagram.com/p/CSP1XoplCY-/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3.png"/><Relationship Id="rId4" Type="http://schemas.openxmlformats.org/officeDocument/2006/relationships/hyperlink" Target="https://www.instagram.com/p/CSP1XoplCY-/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towardsdatascience.com/feature-engineering-for-machine-learning-3a5e293a5114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towardsdatascience.com/feature-engineering-for-machine-learning-3a5e293a5114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jpg"/><Relationship Id="rId4" Type="http://schemas.openxmlformats.org/officeDocument/2006/relationships/image" Target="../media/image4.png"/><Relationship Id="rId5" Type="http://schemas.openxmlformats.org/officeDocument/2006/relationships/image" Target="../media/image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5.png"/><Relationship Id="rId4" Type="http://schemas.openxmlformats.org/officeDocument/2006/relationships/image" Target="../media/image40.png"/><Relationship Id="rId5" Type="http://schemas.openxmlformats.org/officeDocument/2006/relationships/image" Target="../media/image4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s://www.kaggle.com/learn/intro-to-ai-ethics" TargetMode="External"/><Relationship Id="rId4" Type="http://schemas.openxmlformats.org/officeDocument/2006/relationships/image" Target="../media/image21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3.jpg"/><Relationship Id="rId4" Type="http://schemas.openxmlformats.org/officeDocument/2006/relationships/image" Target="../media/image4.png"/><Relationship Id="rId5" Type="http://schemas.openxmlformats.org/officeDocument/2006/relationships/image" Target="../media/image6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9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5.gif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3.xml"/><Relationship Id="rId3" Type="http://schemas.openxmlformats.org/officeDocument/2006/relationships/hyperlink" Target="https://scikit-learn.org/stable/supervised_learning.html#supervised-learning" TargetMode="Externa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6.gif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9.gif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6.png"/><Relationship Id="rId4" Type="http://schemas.openxmlformats.org/officeDocument/2006/relationships/image" Target="../media/image31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4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0.gif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8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7.jp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2.gif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0.gif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gif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2.xml"/><Relationship Id="rId3" Type="http://schemas.openxmlformats.org/officeDocument/2006/relationships/hyperlink" Target="https://medium.com/x8-the-ai-community/understanding-ml-evaluation-metrics-precision-recall-2b3fb915b666" TargetMode="Externa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3.xml"/><Relationship Id="rId3" Type="http://schemas.openxmlformats.org/officeDocument/2006/relationships/hyperlink" Target="https://medium.com/thalus-ai/performance-metrics-for-classification-problems-in-machine-learning-part-i-b085d432082b" TargetMode="Externa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37.png"/><Relationship Id="rId4" Type="http://schemas.openxmlformats.org/officeDocument/2006/relationships/image" Target="../media/image43.gif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5.xml"/><Relationship Id="rId3" Type="http://schemas.openxmlformats.org/officeDocument/2006/relationships/hyperlink" Target="https://developers.google.com/machine-learning/crash-course/classification/roc-and-auc" TargetMode="External"/><Relationship Id="rId4" Type="http://schemas.openxmlformats.org/officeDocument/2006/relationships/image" Target="../media/image37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39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36.gif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38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4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Relationship Id="rId3" Type="http://schemas.openxmlformats.org/officeDocument/2006/relationships/hyperlink" Target="https://towardsdatascience.com/overfitting-and-underfitting-principles-ea8964d9c45c#:~:text=Underfitting%20means%20that%20your%20model,val%2Ftest%20error%20is%20large." TargetMode="Externa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47.gif"/></Relationships>
</file>

<file path=ppt/slides/_rels/slide62.xml.rels><?xml version="1.0" encoding="UTF-8" standalone="yes"?><Relationships xmlns="http://schemas.openxmlformats.org/package/2006/relationships"><Relationship Id="rId11" Type="http://schemas.openxmlformats.org/officeDocument/2006/relationships/hyperlink" Target="https://towardsdatascience.com/overfitting-and-underfitting-principles-ea8964d9c45c#:~:text=Underfitting%20means%20that%20your%20model,val%2Ftest%20error%20is%20large." TargetMode="External"/><Relationship Id="rId10" Type="http://schemas.openxmlformats.org/officeDocument/2006/relationships/hyperlink" Target="https://developers.google.com/machine-learning/crash-course/classification/roc-and-auc" TargetMode="External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2.xml"/><Relationship Id="rId3" Type="http://schemas.openxmlformats.org/officeDocument/2006/relationships/hyperlink" Target="https://towardsdatascience.com/feature-engineering-for-machine-learning-3a5e293a5114" TargetMode="External"/><Relationship Id="rId4" Type="http://schemas.openxmlformats.org/officeDocument/2006/relationships/hyperlink" Target="https://www.kaggle.com/code/willkoehrsen/introduction-to-feature-selection/notebook" TargetMode="External"/><Relationship Id="rId9" Type="http://schemas.openxmlformats.org/officeDocument/2006/relationships/hyperlink" Target="https://medium.com/thalus-ai/performance-metrics-for-classification-problems-in-machine-learning-part-i-b085d432082b" TargetMode="External"/><Relationship Id="rId5" Type="http://schemas.openxmlformats.org/officeDocument/2006/relationships/hyperlink" Target="https://www.kaggle.com/code/prashant111/comprehensive-guide-on-feature-selection/notebook" TargetMode="External"/><Relationship Id="rId6" Type="http://schemas.openxmlformats.org/officeDocument/2006/relationships/hyperlink" Target="https://scikit-learn.org/stable/modules/feature_selection.html" TargetMode="External"/><Relationship Id="rId7" Type="http://schemas.openxmlformats.org/officeDocument/2006/relationships/hyperlink" Target="https://www.kaggle.com/learn/intro-to-ai-ethics" TargetMode="External"/><Relationship Id="rId8" Type="http://schemas.openxmlformats.org/officeDocument/2006/relationships/hyperlink" Target="https://scikit-learn.org/stable/supervised_learning.html#supervised-learning" TargetMode="Externa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44.gif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46.png"/><Relationship Id="rId4" Type="http://schemas.openxmlformats.org/officeDocument/2006/relationships/hyperlink" Target="https://linktr.ee/mulheres.em.ia" TargetMode="External"/><Relationship Id="rId5" Type="http://schemas.openxmlformats.org/officeDocument/2006/relationships/hyperlink" Target="https://t.me/mulheres_em_ia" TargetMode="External"/><Relationship Id="rId6" Type="http://schemas.openxmlformats.org/officeDocument/2006/relationships/image" Target="../media/image42.png"/><Relationship Id="rId7" Type="http://schemas.openxmlformats.org/officeDocument/2006/relationships/image" Target="../media/image45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5.xml"/><Relationship Id="rId3" Type="http://schemas.openxmlformats.org/officeDocument/2006/relationships/hyperlink" Target="http://www.slidescarnival.com/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4"/>
          <p:cNvSpPr txBox="1"/>
          <p:nvPr>
            <p:ph idx="4294967295" type="ctrTitle"/>
          </p:nvPr>
        </p:nvSpPr>
        <p:spPr>
          <a:xfrm>
            <a:off x="4065975" y="4167000"/>
            <a:ext cx="5078100" cy="38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</a:pPr>
            <a:r>
              <a:rPr lang="en" sz="1700">
                <a:latin typeface="Roboto"/>
                <a:ea typeface="Roboto"/>
                <a:cs typeface="Roboto"/>
                <a:sym typeface="Roboto"/>
              </a:rPr>
              <a:t>AULA 6 - CLASSIFICAÇÃO - PT1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5" name="Google Shape;205;p14"/>
          <p:cNvSpPr txBox="1"/>
          <p:nvPr/>
        </p:nvSpPr>
        <p:spPr>
          <a:xfrm>
            <a:off x="4013200" y="4659000"/>
            <a:ext cx="5078100" cy="38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DE094C"/>
                </a:solidFill>
                <a:latin typeface="Roboto"/>
                <a:ea typeface="Roboto"/>
                <a:cs typeface="Roboto"/>
                <a:sym typeface="Roboto"/>
              </a:rPr>
              <a:t>#BootcampMIA2022 #SomosMIA</a:t>
            </a:r>
            <a:endParaRPr b="1" sz="1700">
              <a:solidFill>
                <a:srgbClr val="DE094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23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5" name="Google Shape;295;p23"/>
          <p:cNvSpPr txBox="1"/>
          <p:nvPr/>
        </p:nvSpPr>
        <p:spPr>
          <a:xfrm>
            <a:off x="482975" y="707332"/>
            <a:ext cx="4125900" cy="1864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600">
                <a:solidFill>
                  <a:srgbClr val="161F25"/>
                </a:solidFill>
                <a:latin typeface="Roboto"/>
                <a:ea typeface="Roboto"/>
                <a:cs typeface="Roboto"/>
                <a:sym typeface="Roboto"/>
              </a:rPr>
              <a:t>Regressão!</a:t>
            </a:r>
            <a:endParaRPr b="1" sz="4600">
              <a:solidFill>
                <a:srgbClr val="161F2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6" name="Google Shape;296;p23"/>
          <p:cNvSpPr txBox="1"/>
          <p:nvPr/>
        </p:nvSpPr>
        <p:spPr>
          <a:xfrm>
            <a:off x="482975" y="2960826"/>
            <a:ext cx="3386400" cy="6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65617D"/>
                </a:solidFill>
                <a:latin typeface="Roboto"/>
                <a:ea typeface="Roboto"/>
                <a:cs typeface="Roboto"/>
                <a:sym typeface="Roboto"/>
              </a:rPr>
              <a:t>Em que situações vocês a usariam?</a:t>
            </a:r>
            <a:endParaRPr sz="2100">
              <a:solidFill>
                <a:srgbClr val="65617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97" name="Google Shape;29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86240" y="679550"/>
            <a:ext cx="4774785" cy="3784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24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3" name="Google Shape;303;p24"/>
          <p:cNvSpPr txBox="1"/>
          <p:nvPr/>
        </p:nvSpPr>
        <p:spPr>
          <a:xfrm>
            <a:off x="482975" y="707332"/>
            <a:ext cx="4125900" cy="1864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rgbClr val="161F25"/>
                </a:solidFill>
                <a:latin typeface="Work Sans"/>
                <a:ea typeface="Work Sans"/>
                <a:cs typeface="Work Sans"/>
                <a:sym typeface="Work Sans"/>
              </a:rPr>
              <a:t>E se tivéssemos que predizer se um imóvel vai ser vendido ou não?</a:t>
            </a:r>
            <a:endParaRPr b="1" sz="3600">
              <a:solidFill>
                <a:srgbClr val="161F2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4" name="Google Shape;304;p24"/>
          <p:cNvSpPr txBox="1"/>
          <p:nvPr/>
        </p:nvSpPr>
        <p:spPr>
          <a:xfrm>
            <a:off x="482975" y="2960826"/>
            <a:ext cx="3386400" cy="6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>
                <a:solidFill>
                  <a:srgbClr val="65617D"/>
                </a:solidFill>
                <a:latin typeface="Work Sans"/>
                <a:ea typeface="Work Sans"/>
                <a:cs typeface="Work Sans"/>
                <a:sym typeface="Work Sans"/>
              </a:rPr>
              <a:t>Poderíamos fazer uma regressão nesse caso?</a:t>
            </a:r>
            <a:endParaRPr sz="2200">
              <a:solidFill>
                <a:srgbClr val="65617D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65617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05" name="Google Shape;30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08875" y="1428000"/>
            <a:ext cx="4067100" cy="2287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25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1" name="Google Shape;311;p25"/>
          <p:cNvSpPr txBox="1"/>
          <p:nvPr/>
        </p:nvSpPr>
        <p:spPr>
          <a:xfrm>
            <a:off x="482975" y="701439"/>
            <a:ext cx="4125900" cy="1864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Predizer se um imóvel será vendido ou </a:t>
            </a:r>
            <a:r>
              <a:rPr b="1" lang="en" sz="2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não, assim</a:t>
            </a:r>
            <a:r>
              <a:rPr b="1" lang="en" sz="2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como predizer... </a:t>
            </a:r>
            <a:endParaRPr b="1" sz="2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9250" lvl="0" marL="457200" rtl="0" algn="l">
              <a:spcBef>
                <a:spcPts val="600"/>
              </a:spcBef>
              <a:spcAft>
                <a:spcPts val="0"/>
              </a:spcAft>
              <a:buClr>
                <a:srgbClr val="0C343D"/>
              </a:buClr>
              <a:buSzPts val="1900"/>
              <a:buFont typeface="Roboto"/>
              <a:buChar char="▹"/>
            </a:pPr>
            <a:r>
              <a:rPr lang="en" sz="1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se um e-mail é spam ou não</a:t>
            </a:r>
            <a:endParaRPr sz="1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1900"/>
              <a:buFont typeface="Roboto"/>
              <a:buChar char="▹"/>
            </a:pPr>
            <a:r>
              <a:rPr lang="en" sz="1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 raça de um cachorro com base em uma foto</a:t>
            </a:r>
            <a:endParaRPr b="1" sz="2100">
              <a:solidFill>
                <a:srgbClr val="161F2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12" name="Google Shape;31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6438" y="2583541"/>
            <a:ext cx="2298974" cy="2456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25"/>
          <p:cNvSpPr txBox="1"/>
          <p:nvPr/>
        </p:nvSpPr>
        <p:spPr>
          <a:xfrm>
            <a:off x="4608875" y="2017650"/>
            <a:ext cx="43074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São problemas de</a:t>
            </a:r>
            <a:r>
              <a:rPr lang="en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lang="en" sz="4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CLASSIFICAÇÃO!</a:t>
            </a:r>
            <a:endParaRPr b="1" sz="4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26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9" name="Google Shape;319;p26"/>
          <p:cNvSpPr txBox="1"/>
          <p:nvPr/>
        </p:nvSpPr>
        <p:spPr>
          <a:xfrm>
            <a:off x="1042800" y="638413"/>
            <a:ext cx="7058400" cy="1083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100">
                <a:solidFill>
                  <a:srgbClr val="1C1E20"/>
                </a:solidFill>
                <a:latin typeface="Roboto"/>
                <a:ea typeface="Roboto"/>
                <a:cs typeface="Roboto"/>
                <a:sym typeface="Roboto"/>
              </a:rPr>
              <a:t>Classificação vs regressão</a:t>
            </a:r>
            <a:endParaRPr b="1" sz="4100">
              <a:solidFill>
                <a:srgbClr val="1C1E2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20" name="Google Shape;320;p26"/>
          <p:cNvPicPr preferRelativeResize="0"/>
          <p:nvPr/>
        </p:nvPicPr>
        <p:blipFill rotWithShape="1">
          <a:blip r:embed="rId3">
            <a:alphaModFix/>
          </a:blip>
          <a:srcRect b="0" l="0" r="34353" t="0"/>
          <a:stretch/>
        </p:blipFill>
        <p:spPr>
          <a:xfrm>
            <a:off x="1933354" y="1868527"/>
            <a:ext cx="5277295" cy="26365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27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6" name="Google Shape;326;p27"/>
          <p:cNvSpPr txBox="1"/>
          <p:nvPr/>
        </p:nvSpPr>
        <p:spPr>
          <a:xfrm>
            <a:off x="466875" y="679550"/>
            <a:ext cx="7226400" cy="648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900">
                <a:solidFill>
                  <a:srgbClr val="1C1E20"/>
                </a:solidFill>
                <a:latin typeface="Roboto"/>
                <a:ea typeface="Roboto"/>
                <a:cs typeface="Roboto"/>
                <a:sym typeface="Roboto"/>
              </a:rPr>
              <a:t>Classificação de dados</a:t>
            </a:r>
            <a:endParaRPr b="1" sz="3900">
              <a:solidFill>
                <a:srgbClr val="1C1E2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7" name="Google Shape;327;p27"/>
          <p:cNvSpPr txBox="1"/>
          <p:nvPr/>
        </p:nvSpPr>
        <p:spPr>
          <a:xfrm>
            <a:off x="466875" y="1327850"/>
            <a:ext cx="8468400" cy="9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Roboto"/>
                <a:ea typeface="Roboto"/>
                <a:cs typeface="Roboto"/>
                <a:sym typeface="Roboto"/>
              </a:rPr>
              <a:t>Na tarefa de classificação, o objetivo é que nosso algoritmo seja capaz de indicar a qual </a:t>
            </a:r>
            <a:r>
              <a:rPr b="1" lang="en" sz="1700">
                <a:latin typeface="Roboto"/>
                <a:ea typeface="Roboto"/>
                <a:cs typeface="Roboto"/>
                <a:sym typeface="Roboto"/>
              </a:rPr>
              <a:t>classe </a:t>
            </a:r>
            <a:r>
              <a:rPr lang="en" sz="1700">
                <a:latin typeface="Roboto"/>
                <a:ea typeface="Roboto"/>
                <a:cs typeface="Roboto"/>
                <a:sym typeface="Roboto"/>
              </a:rPr>
              <a:t>um exemplo pertence com base em um conjunto de dados já classificado.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328" name="Google Shape;328;p27"/>
          <p:cNvGraphicFramePr/>
          <p:nvPr/>
        </p:nvGraphicFramePr>
        <p:xfrm>
          <a:off x="2015575" y="2672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{BC705ECC-4342-4CA8-B588-DF11F1022C20}</a:tableStyleId>
              </a:tblPr>
              <a:tblGrid>
                <a:gridCol w="627200"/>
                <a:gridCol w="686050"/>
                <a:gridCol w="1267175"/>
                <a:gridCol w="2271325"/>
              </a:tblGrid>
              <a:tr h="3180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Idade</a:t>
                      </a:r>
                      <a:endParaRPr b="1" sz="12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0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Renda</a:t>
                      </a:r>
                      <a:endParaRPr b="1" sz="12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0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Possui dívidas</a:t>
                      </a:r>
                      <a:endParaRPr b="1" sz="12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0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Cartão de crédito aprovado</a:t>
                      </a:r>
                      <a:endParaRPr b="1" sz="12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0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  <a:tr h="3180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18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0" marR="91425" marL="91425"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1000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0" marR="91425" marL="91425"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Não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0" marR="91425" marL="91425"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Não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0" marR="91425" marL="91425"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3180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25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0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2500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0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Sim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0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Sim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0" marR="91425" marL="91425"/>
                </a:tc>
              </a:tr>
              <a:tr h="3180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50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0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4500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0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Sim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0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Não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0" marR="91425" marL="91425"/>
                </a:tc>
              </a:tr>
              <a:tr h="3180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42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0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10000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0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Não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0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Não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0" marR="91425" marL="91425"/>
                </a:tc>
              </a:tr>
              <a:tr h="3180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33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0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6000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0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Não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0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Sim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0" marR="91425" marL="91425"/>
                </a:tc>
              </a:tr>
              <a:tr h="3180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27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0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5700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0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Não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0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Não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0" marR="91425" marL="91425"/>
                </a:tc>
              </a:tr>
            </a:tbl>
          </a:graphicData>
        </a:graphic>
      </p:graphicFrame>
      <p:sp>
        <p:nvSpPr>
          <p:cNvPr id="329" name="Google Shape;329;p27"/>
          <p:cNvSpPr txBox="1"/>
          <p:nvPr/>
        </p:nvSpPr>
        <p:spPr>
          <a:xfrm>
            <a:off x="4596000" y="1972416"/>
            <a:ext cx="2271300" cy="4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980000"/>
                </a:solidFill>
                <a:latin typeface="Roboto"/>
                <a:ea typeface="Roboto"/>
                <a:cs typeface="Roboto"/>
                <a:sym typeface="Roboto"/>
              </a:rPr>
              <a:t>Classe (target/label)</a:t>
            </a:r>
            <a:endParaRPr b="1" sz="1600">
              <a:solidFill>
                <a:srgbClr val="98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0" name="Google Shape;330;p27"/>
          <p:cNvSpPr txBox="1"/>
          <p:nvPr/>
        </p:nvSpPr>
        <p:spPr>
          <a:xfrm>
            <a:off x="2015575" y="1972416"/>
            <a:ext cx="2580300" cy="4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Atributos (features)</a:t>
            </a:r>
            <a:endParaRPr b="1" sz="1600">
              <a:solidFill>
                <a:schemeClr val="accent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1" name="Google Shape;331;p27"/>
          <p:cNvSpPr/>
          <p:nvPr/>
        </p:nvSpPr>
        <p:spPr>
          <a:xfrm rot="5400000">
            <a:off x="3159531" y="1242192"/>
            <a:ext cx="292500" cy="2522100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332" name="Google Shape;332;p27"/>
          <p:cNvSpPr/>
          <p:nvPr/>
        </p:nvSpPr>
        <p:spPr>
          <a:xfrm rot="5400000">
            <a:off x="5582107" y="1384542"/>
            <a:ext cx="292500" cy="2237400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cmpd="sng" w="28575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85200C"/>
              </a:solidFill>
            </a:endParaRPr>
          </a:p>
        </p:txBody>
      </p:sp>
      <p:sp>
        <p:nvSpPr>
          <p:cNvPr id="333" name="Google Shape;333;p27"/>
          <p:cNvSpPr txBox="1"/>
          <p:nvPr/>
        </p:nvSpPr>
        <p:spPr>
          <a:xfrm>
            <a:off x="831875" y="2955850"/>
            <a:ext cx="1071000" cy="4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741B47"/>
                </a:solidFill>
                <a:latin typeface="Roboto"/>
                <a:ea typeface="Roboto"/>
                <a:cs typeface="Roboto"/>
                <a:sym typeface="Roboto"/>
              </a:rPr>
              <a:t>Exemplo</a:t>
            </a:r>
            <a:endParaRPr b="1" sz="1600">
              <a:solidFill>
                <a:srgbClr val="741B4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4" name="Google Shape;334;p27"/>
          <p:cNvSpPr/>
          <p:nvPr/>
        </p:nvSpPr>
        <p:spPr>
          <a:xfrm>
            <a:off x="1793842" y="3013301"/>
            <a:ext cx="198300" cy="292500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cmpd="sng" w="28575">
            <a:solidFill>
              <a:srgbClr val="741B4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28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0" name="Google Shape;340;p28"/>
          <p:cNvSpPr txBox="1"/>
          <p:nvPr/>
        </p:nvSpPr>
        <p:spPr>
          <a:xfrm>
            <a:off x="2391450" y="155675"/>
            <a:ext cx="4361100" cy="648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800">
                <a:solidFill>
                  <a:srgbClr val="1C1E20"/>
                </a:solidFill>
                <a:latin typeface="Roboto"/>
                <a:ea typeface="Roboto"/>
                <a:cs typeface="Roboto"/>
                <a:sym typeface="Roboto"/>
              </a:rPr>
              <a:t>Tipos de problemas</a:t>
            </a:r>
            <a:endParaRPr b="1" sz="3800">
              <a:solidFill>
                <a:srgbClr val="1C1E2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1" name="Google Shape;341;p28"/>
          <p:cNvSpPr txBox="1"/>
          <p:nvPr/>
        </p:nvSpPr>
        <p:spPr>
          <a:xfrm>
            <a:off x="415200" y="1118200"/>
            <a:ext cx="2359800" cy="5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accent5"/>
                </a:solidFill>
                <a:latin typeface="Work Sans"/>
                <a:ea typeface="Work Sans"/>
                <a:cs typeface="Work Sans"/>
                <a:sym typeface="Work Sans"/>
              </a:rPr>
              <a:t>Classificação binária</a:t>
            </a:r>
            <a:endParaRPr b="1" sz="2100">
              <a:solidFill>
                <a:schemeClr val="accent5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342" name="Google Shape;34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1550" y="1896575"/>
            <a:ext cx="1667100" cy="1250325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28"/>
          <p:cNvSpPr txBox="1"/>
          <p:nvPr/>
        </p:nvSpPr>
        <p:spPr>
          <a:xfrm>
            <a:off x="859375" y="3379100"/>
            <a:ext cx="1439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B41F79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É cachorro</a:t>
            </a:r>
            <a:endParaRPr b="1">
              <a:solidFill>
                <a:srgbClr val="B41F79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Não é cachorro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44" name="Google Shape;344;p28"/>
          <p:cNvSpPr txBox="1"/>
          <p:nvPr/>
        </p:nvSpPr>
        <p:spPr>
          <a:xfrm>
            <a:off x="3168375" y="1094975"/>
            <a:ext cx="2359800" cy="5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accent5"/>
                </a:solidFill>
                <a:latin typeface="Work Sans"/>
                <a:ea typeface="Work Sans"/>
                <a:cs typeface="Work Sans"/>
                <a:sym typeface="Work Sans"/>
              </a:rPr>
              <a:t>Classificação multiclasse</a:t>
            </a:r>
            <a:endParaRPr b="1" sz="2100">
              <a:solidFill>
                <a:schemeClr val="accent5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345" name="Google Shape;345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11262" y="1896575"/>
            <a:ext cx="1874027" cy="1250325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28"/>
          <p:cNvSpPr txBox="1"/>
          <p:nvPr/>
        </p:nvSpPr>
        <p:spPr>
          <a:xfrm>
            <a:off x="3825825" y="3379100"/>
            <a:ext cx="10449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B41F79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Cachorro</a:t>
            </a:r>
            <a:endParaRPr b="1">
              <a:solidFill>
                <a:srgbClr val="B41F79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Gato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Coelho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Papagaio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Cavalo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…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pic>
        <p:nvPicPr>
          <p:cNvPr id="347" name="Google Shape;347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75011" y="1833000"/>
            <a:ext cx="2663039" cy="1477500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28"/>
          <p:cNvSpPr txBox="1"/>
          <p:nvPr/>
        </p:nvSpPr>
        <p:spPr>
          <a:xfrm>
            <a:off x="6267900" y="1118200"/>
            <a:ext cx="2359800" cy="5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accent5"/>
                </a:solidFill>
                <a:latin typeface="Work Sans"/>
                <a:ea typeface="Work Sans"/>
                <a:cs typeface="Work Sans"/>
                <a:sym typeface="Work Sans"/>
              </a:rPr>
              <a:t>Classificação multilabel</a:t>
            </a:r>
            <a:endParaRPr b="1" sz="2100">
              <a:solidFill>
                <a:schemeClr val="accent5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349" name="Google Shape;349;p28"/>
          <p:cNvSpPr txBox="1"/>
          <p:nvPr/>
        </p:nvSpPr>
        <p:spPr>
          <a:xfrm>
            <a:off x="7066650" y="3310500"/>
            <a:ext cx="10449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B41F79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Cachorro</a:t>
            </a:r>
            <a:endParaRPr b="1">
              <a:solidFill>
                <a:srgbClr val="B41F79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B41F79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Gato</a:t>
            </a:r>
            <a:endParaRPr b="1">
              <a:solidFill>
                <a:srgbClr val="B41F79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B41F79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Coelho</a:t>
            </a:r>
            <a:endParaRPr b="1">
              <a:solidFill>
                <a:srgbClr val="B41F79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B41F79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Papagaio</a:t>
            </a:r>
            <a:endParaRPr b="1">
              <a:solidFill>
                <a:srgbClr val="B41F79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Cavalo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…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29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5" name="Google Shape;355;p29"/>
          <p:cNvSpPr txBox="1"/>
          <p:nvPr/>
        </p:nvSpPr>
        <p:spPr>
          <a:xfrm>
            <a:off x="2210550" y="113800"/>
            <a:ext cx="4722900" cy="648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1C1E20"/>
                </a:solidFill>
                <a:latin typeface="Work Sans"/>
                <a:ea typeface="Work Sans"/>
                <a:cs typeface="Work Sans"/>
                <a:sym typeface="Work Sans"/>
              </a:rPr>
              <a:t>Ciclo de vida</a:t>
            </a:r>
            <a:endParaRPr b="1" sz="2600">
              <a:solidFill>
                <a:srgbClr val="1C1E2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56" name="Google Shape;35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0025" y="762100"/>
            <a:ext cx="4123942" cy="4076601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29"/>
          <p:cNvSpPr txBox="1"/>
          <p:nvPr/>
        </p:nvSpPr>
        <p:spPr>
          <a:xfrm>
            <a:off x="3747600" y="4743300"/>
            <a:ext cx="1648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  <a:hlinkClick r:id="rId4"/>
              </a:rPr>
              <a:t>Instagram MIA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30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3" name="Google Shape;363;p30"/>
          <p:cNvSpPr txBox="1"/>
          <p:nvPr/>
        </p:nvSpPr>
        <p:spPr>
          <a:xfrm>
            <a:off x="2210550" y="113800"/>
            <a:ext cx="4722900" cy="648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1C1E20"/>
                </a:solidFill>
                <a:latin typeface="Work Sans"/>
                <a:ea typeface="Work Sans"/>
                <a:cs typeface="Work Sans"/>
                <a:sym typeface="Work Sans"/>
              </a:rPr>
              <a:t>Ciclo de vida</a:t>
            </a:r>
            <a:endParaRPr b="1" sz="2600">
              <a:solidFill>
                <a:srgbClr val="1C1E2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64" name="Google Shape;364;p30"/>
          <p:cNvPicPr preferRelativeResize="0"/>
          <p:nvPr/>
        </p:nvPicPr>
        <p:blipFill rotWithShape="1">
          <a:blip r:embed="rId3">
            <a:alphaModFix/>
          </a:blip>
          <a:srcRect b="0" l="0" r="0" t="58495"/>
          <a:stretch/>
        </p:blipFill>
        <p:spPr>
          <a:xfrm>
            <a:off x="2510025" y="3146875"/>
            <a:ext cx="4123800" cy="1692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365" name="Google Shape;365;p30"/>
          <p:cNvSpPr txBox="1"/>
          <p:nvPr/>
        </p:nvSpPr>
        <p:spPr>
          <a:xfrm>
            <a:off x="3747600" y="4743300"/>
            <a:ext cx="1648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  <a:hlinkClick r:id="rId4"/>
              </a:rPr>
              <a:t>Instagram MIA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pic>
        <p:nvPicPr>
          <p:cNvPr id="366" name="Google Shape;366;p30"/>
          <p:cNvPicPr preferRelativeResize="0"/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>
            <a:off x="2510025" y="762100"/>
            <a:ext cx="4123942" cy="4076601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30"/>
          <p:cNvSpPr/>
          <p:nvPr/>
        </p:nvSpPr>
        <p:spPr>
          <a:xfrm>
            <a:off x="2180250" y="3146875"/>
            <a:ext cx="4783500" cy="1741500"/>
          </a:xfrm>
          <a:prstGeom prst="ellipse">
            <a:avLst/>
          </a:prstGeom>
          <a:noFill/>
          <a:ln cap="flat" cmpd="sng" w="76200">
            <a:solidFill>
              <a:srgbClr val="B41F7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p30"/>
          <p:cNvSpPr/>
          <p:nvPr/>
        </p:nvSpPr>
        <p:spPr>
          <a:xfrm>
            <a:off x="0" y="1583425"/>
            <a:ext cx="2575500" cy="1509000"/>
          </a:xfrm>
          <a:prstGeom prst="wedgeEllipseCallout">
            <a:avLst>
              <a:gd fmla="val 53852" name="adj1"/>
              <a:gd fmla="val 78395" name="adj2"/>
            </a:avLst>
          </a:prstGeom>
          <a:noFill/>
          <a:ln cap="flat" cmpd="sng" w="19050">
            <a:solidFill>
              <a:srgbClr val="B41F7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Vamos focar nessas partes nessa e nas próximas aulas</a:t>
            </a:r>
            <a:endParaRPr sz="17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31"/>
          <p:cNvSpPr txBox="1"/>
          <p:nvPr/>
        </p:nvSpPr>
        <p:spPr>
          <a:xfrm>
            <a:off x="455081" y="2395917"/>
            <a:ext cx="4003500" cy="23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b="1" lang="en" sz="1800">
                <a:latin typeface="Work Sans"/>
                <a:ea typeface="Work Sans"/>
                <a:cs typeface="Work Sans"/>
                <a:sym typeface="Work Sans"/>
              </a:rPr>
              <a:t>Análise exploratória</a:t>
            </a:r>
            <a:endParaRPr b="1" sz="1800">
              <a:latin typeface="Work Sans"/>
              <a:ea typeface="Work Sans"/>
              <a:cs typeface="Work Sans"/>
              <a:sym typeface="Work Sans"/>
            </a:endParaRPr>
          </a:p>
          <a:p>
            <a:pPr indent="-254000" lvl="0" marL="342900" rtl="0" algn="l">
              <a:spcBef>
                <a:spcPts val="900"/>
              </a:spcBef>
              <a:spcAft>
                <a:spcPts val="0"/>
              </a:spcAft>
              <a:buClr>
                <a:srgbClr val="0C343D"/>
              </a:buClr>
              <a:buSzPts val="1400"/>
              <a:buFont typeface="Work Sans"/>
              <a:buChar char="▹"/>
            </a:pPr>
            <a:r>
              <a:rPr lang="en" sz="1400">
                <a:latin typeface="Work Sans"/>
                <a:ea typeface="Work Sans"/>
                <a:cs typeface="Work Sans"/>
                <a:sym typeface="Work Sans"/>
              </a:rPr>
              <a:t>Entender o conjunto de dados</a:t>
            </a:r>
            <a:endParaRPr sz="1400">
              <a:latin typeface="Work Sans"/>
              <a:ea typeface="Work Sans"/>
              <a:cs typeface="Work Sans"/>
              <a:sym typeface="Work Sans"/>
            </a:endParaRPr>
          </a:p>
          <a:p>
            <a:pPr indent="-254000" lvl="0" marL="342900" rtl="0" algn="l"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1400"/>
              <a:buFont typeface="Work Sans"/>
              <a:buChar char="▹"/>
            </a:pPr>
            <a:r>
              <a:rPr lang="en" sz="1400">
                <a:latin typeface="Work Sans"/>
                <a:ea typeface="Work Sans"/>
                <a:cs typeface="Work Sans"/>
                <a:sym typeface="Work Sans"/>
              </a:rPr>
              <a:t>Identificar quais atributos fazem sentido</a:t>
            </a:r>
            <a:endParaRPr sz="1400">
              <a:latin typeface="Work Sans"/>
              <a:ea typeface="Work Sans"/>
              <a:cs typeface="Work Sans"/>
              <a:sym typeface="Work Sans"/>
            </a:endParaRPr>
          </a:p>
          <a:p>
            <a:pPr indent="-254000" lvl="0" marL="342900" rtl="0" algn="l"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1400"/>
              <a:buFont typeface="Work Sans"/>
              <a:buChar char="▹"/>
            </a:pPr>
            <a:r>
              <a:rPr lang="en" sz="1400">
                <a:latin typeface="Work Sans"/>
                <a:ea typeface="Work Sans"/>
                <a:cs typeface="Work Sans"/>
                <a:sym typeface="Work Sans"/>
              </a:rPr>
              <a:t>Identificar atributos que podem ser criados</a:t>
            </a:r>
            <a:endParaRPr sz="1400">
              <a:latin typeface="Work Sans"/>
              <a:ea typeface="Work Sans"/>
              <a:cs typeface="Work Sans"/>
              <a:sym typeface="Work Sans"/>
            </a:endParaRPr>
          </a:p>
          <a:p>
            <a:pPr indent="-254000" lvl="0" marL="342900" rtl="0" algn="l"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1400"/>
              <a:buFont typeface="Work Sans"/>
              <a:buChar char="▹"/>
            </a:pPr>
            <a:r>
              <a:rPr lang="en" sz="1400">
                <a:latin typeface="Work Sans"/>
                <a:ea typeface="Work Sans"/>
                <a:cs typeface="Work Sans"/>
                <a:sym typeface="Work Sans"/>
              </a:rPr>
              <a:t>Identificar a necessidade de se fazer transformações nos dados</a:t>
            </a:r>
            <a:endParaRPr sz="14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374" name="Google Shape;374;p31"/>
          <p:cNvSpPr txBox="1"/>
          <p:nvPr/>
        </p:nvSpPr>
        <p:spPr>
          <a:xfrm>
            <a:off x="514350" y="150098"/>
            <a:ext cx="7143000" cy="1246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1C1E20"/>
                </a:solidFill>
                <a:latin typeface="Work Sans"/>
                <a:ea typeface="Work Sans"/>
                <a:cs typeface="Work Sans"/>
                <a:sym typeface="Work Sans"/>
              </a:rPr>
              <a:t>Pré-processamento dos dados</a:t>
            </a:r>
            <a:endParaRPr b="1" sz="3600">
              <a:solidFill>
                <a:srgbClr val="1C1E2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375" name="Google Shape;375;p31"/>
          <p:cNvSpPr txBox="1"/>
          <p:nvPr/>
        </p:nvSpPr>
        <p:spPr>
          <a:xfrm>
            <a:off x="4458506" y="2395917"/>
            <a:ext cx="4003500" cy="23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b="1" lang="en" sz="1800">
                <a:latin typeface="Work Sans"/>
                <a:ea typeface="Work Sans"/>
                <a:cs typeface="Work Sans"/>
                <a:sym typeface="Work Sans"/>
              </a:rPr>
              <a:t>Feature engineering</a:t>
            </a:r>
            <a:endParaRPr b="1" sz="1800">
              <a:latin typeface="Work Sans"/>
              <a:ea typeface="Work Sans"/>
              <a:cs typeface="Work Sans"/>
              <a:sym typeface="Work Sans"/>
            </a:endParaRPr>
          </a:p>
          <a:p>
            <a:pPr indent="-254000" lvl="0" marL="342900" rtl="0" algn="l">
              <a:spcBef>
                <a:spcPts val="900"/>
              </a:spcBef>
              <a:spcAft>
                <a:spcPts val="0"/>
              </a:spcAft>
              <a:buClr>
                <a:srgbClr val="0C343D"/>
              </a:buClr>
              <a:buSzPts val="1400"/>
              <a:buFont typeface="Work Sans"/>
              <a:buChar char="▹"/>
            </a:pPr>
            <a:r>
              <a:rPr lang="en" sz="1400">
                <a:latin typeface="Work Sans"/>
                <a:ea typeface="Work Sans"/>
                <a:cs typeface="Work Sans"/>
                <a:sym typeface="Work Sans"/>
              </a:rPr>
              <a:t>Preparar o conjunto de dados de maneira apropriada para o problema e para o algoritmo que será utilizado</a:t>
            </a:r>
            <a:endParaRPr sz="1400">
              <a:latin typeface="Work Sans"/>
              <a:ea typeface="Work Sans"/>
              <a:cs typeface="Work Sans"/>
              <a:sym typeface="Work Sans"/>
            </a:endParaRPr>
          </a:p>
          <a:p>
            <a:pPr indent="-254000" lvl="0" marL="342900" rtl="0" algn="l"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1400"/>
              <a:buFont typeface="Work Sans"/>
              <a:buChar char="▹"/>
            </a:pPr>
            <a:r>
              <a:rPr lang="en" sz="1400">
                <a:latin typeface="Work Sans"/>
                <a:ea typeface="Work Sans"/>
                <a:cs typeface="Work Sans"/>
                <a:sym typeface="Work Sans"/>
              </a:rPr>
              <a:t>Nela, lidamos com</a:t>
            </a:r>
            <a:endParaRPr sz="1400">
              <a:latin typeface="Work Sans"/>
              <a:ea typeface="Work Sans"/>
              <a:cs typeface="Work Sans"/>
              <a:sym typeface="Work Sans"/>
            </a:endParaRPr>
          </a:p>
          <a:p>
            <a:pPr indent="-254000" lvl="1" marL="685800" rtl="0" algn="l"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1400"/>
              <a:buFont typeface="Work Sans"/>
              <a:buChar char="￭"/>
            </a:pPr>
            <a:r>
              <a:rPr lang="en" sz="1400">
                <a:latin typeface="Work Sans"/>
                <a:ea typeface="Work Sans"/>
                <a:cs typeface="Work Sans"/>
                <a:sym typeface="Work Sans"/>
              </a:rPr>
              <a:t>Dados faltantes</a:t>
            </a:r>
            <a:endParaRPr sz="1400">
              <a:latin typeface="Work Sans"/>
              <a:ea typeface="Work Sans"/>
              <a:cs typeface="Work Sans"/>
              <a:sym typeface="Work Sans"/>
            </a:endParaRPr>
          </a:p>
          <a:p>
            <a:pPr indent="-254000" lvl="1" marL="685800" rtl="0" algn="l"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1400"/>
              <a:buFont typeface="Work Sans"/>
              <a:buChar char="￭"/>
            </a:pPr>
            <a:r>
              <a:rPr lang="en" sz="1400">
                <a:latin typeface="Work Sans"/>
                <a:ea typeface="Work Sans"/>
                <a:cs typeface="Work Sans"/>
                <a:sym typeface="Work Sans"/>
              </a:rPr>
              <a:t>Outliers</a:t>
            </a:r>
            <a:endParaRPr sz="1400">
              <a:latin typeface="Work Sans"/>
              <a:ea typeface="Work Sans"/>
              <a:cs typeface="Work Sans"/>
              <a:sym typeface="Work Sans"/>
            </a:endParaRPr>
          </a:p>
          <a:p>
            <a:pPr indent="-254000" lvl="1" marL="685800" rtl="0" algn="l"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1400"/>
              <a:buFont typeface="Work Sans"/>
              <a:buChar char="￭"/>
            </a:pPr>
            <a:r>
              <a:rPr lang="en" sz="1400">
                <a:latin typeface="Work Sans"/>
                <a:ea typeface="Work Sans"/>
                <a:cs typeface="Work Sans"/>
                <a:sym typeface="Work Sans"/>
              </a:rPr>
              <a:t>Transformações de atributos categóricos</a:t>
            </a:r>
            <a:endParaRPr sz="1400">
              <a:latin typeface="Work Sans"/>
              <a:ea typeface="Work Sans"/>
              <a:cs typeface="Work Sans"/>
              <a:sym typeface="Work Sans"/>
            </a:endParaRPr>
          </a:p>
          <a:p>
            <a:pPr indent="-254000" lvl="1" marL="685800" rtl="0" algn="l"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1400"/>
              <a:buFont typeface="Work Sans"/>
              <a:buChar char="￭"/>
            </a:pPr>
            <a:r>
              <a:rPr lang="en" sz="1400">
                <a:latin typeface="Work Sans"/>
                <a:ea typeface="Work Sans"/>
                <a:cs typeface="Work Sans"/>
                <a:sym typeface="Work Sans"/>
              </a:rPr>
              <a:t>Etc.</a:t>
            </a:r>
            <a:endParaRPr sz="14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376" name="Google Shape;376;p31"/>
          <p:cNvSpPr txBox="1"/>
          <p:nvPr/>
        </p:nvSpPr>
        <p:spPr>
          <a:xfrm>
            <a:off x="514350" y="1539773"/>
            <a:ext cx="8153100" cy="7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Work Sans"/>
                <a:ea typeface="Work Sans"/>
                <a:cs typeface="Work Sans"/>
                <a:sym typeface="Work Sans"/>
              </a:rPr>
              <a:t>Essa etapa é </a:t>
            </a:r>
            <a:r>
              <a:rPr b="1" lang="en" sz="1800">
                <a:solidFill>
                  <a:srgbClr val="A61C00"/>
                </a:solidFill>
                <a:latin typeface="Work Sans"/>
                <a:ea typeface="Work Sans"/>
                <a:cs typeface="Work Sans"/>
                <a:sym typeface="Work Sans"/>
              </a:rPr>
              <a:t>MUITO</a:t>
            </a:r>
            <a:r>
              <a:rPr lang="en" sz="1800">
                <a:latin typeface="Work Sans"/>
                <a:ea typeface="Work Sans"/>
                <a:cs typeface="Work Sans"/>
                <a:sym typeface="Work Sans"/>
              </a:rPr>
              <a:t> importante (e é a que demora mais tempo)!!!</a:t>
            </a:r>
            <a:endParaRPr sz="1800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Work Sans"/>
                <a:ea typeface="Work Sans"/>
                <a:cs typeface="Work Sans"/>
                <a:sym typeface="Work Sans"/>
              </a:rPr>
              <a:t>É nela em que iremos preparar o conjunto de dados que será utilizado para treinar o modelo</a:t>
            </a:r>
            <a:endParaRPr sz="18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377" name="Google Shape;377;p31"/>
          <p:cNvSpPr txBox="1"/>
          <p:nvPr/>
        </p:nvSpPr>
        <p:spPr>
          <a:xfrm>
            <a:off x="0" y="4874175"/>
            <a:ext cx="3826200" cy="2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u="sng">
                <a:solidFill>
                  <a:schemeClr val="hlink"/>
                </a:solidFill>
                <a:latin typeface="Work Sans"/>
                <a:ea typeface="Work Sans"/>
                <a:cs typeface="Work Sans"/>
                <a:sym typeface="Work Sans"/>
                <a:hlinkClick r:id="rId3"/>
              </a:rPr>
              <a:t>Esse artigo do Medium</a:t>
            </a:r>
            <a:r>
              <a:rPr lang="en" sz="800">
                <a:latin typeface="Work Sans"/>
                <a:ea typeface="Work Sans"/>
                <a:cs typeface="Work Sans"/>
                <a:sym typeface="Work Sans"/>
              </a:rPr>
              <a:t> resume algumas técnicas de Feature Engineering </a:t>
            </a:r>
            <a:endParaRPr sz="8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378" name="Google Shape;378;p31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32"/>
          <p:cNvSpPr txBox="1"/>
          <p:nvPr/>
        </p:nvSpPr>
        <p:spPr>
          <a:xfrm>
            <a:off x="455081" y="2395917"/>
            <a:ext cx="4003500" cy="23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b="1" lang="en" sz="1800">
                <a:latin typeface="Work Sans"/>
                <a:ea typeface="Work Sans"/>
                <a:cs typeface="Work Sans"/>
                <a:sym typeface="Work Sans"/>
              </a:rPr>
              <a:t>Análise exploratória</a:t>
            </a:r>
            <a:endParaRPr b="1" sz="1800">
              <a:latin typeface="Work Sans"/>
              <a:ea typeface="Work Sans"/>
              <a:cs typeface="Work Sans"/>
              <a:sym typeface="Work Sans"/>
            </a:endParaRPr>
          </a:p>
          <a:p>
            <a:pPr indent="-254000" lvl="0" marL="342900" rtl="0" algn="l">
              <a:spcBef>
                <a:spcPts val="900"/>
              </a:spcBef>
              <a:spcAft>
                <a:spcPts val="0"/>
              </a:spcAft>
              <a:buClr>
                <a:srgbClr val="0C343D"/>
              </a:buClr>
              <a:buSzPts val="1400"/>
              <a:buFont typeface="Work Sans"/>
              <a:buChar char="▹"/>
            </a:pPr>
            <a:r>
              <a:rPr lang="en" sz="1400">
                <a:latin typeface="Work Sans"/>
                <a:ea typeface="Work Sans"/>
                <a:cs typeface="Work Sans"/>
                <a:sym typeface="Work Sans"/>
              </a:rPr>
              <a:t>Entender o conjunto de dados</a:t>
            </a:r>
            <a:endParaRPr sz="1400">
              <a:latin typeface="Work Sans"/>
              <a:ea typeface="Work Sans"/>
              <a:cs typeface="Work Sans"/>
              <a:sym typeface="Work Sans"/>
            </a:endParaRPr>
          </a:p>
          <a:p>
            <a:pPr indent="-254000" lvl="0" marL="342900" rtl="0" algn="l"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1400"/>
              <a:buFont typeface="Work Sans"/>
              <a:buChar char="▹"/>
            </a:pPr>
            <a:r>
              <a:rPr lang="en" sz="1400">
                <a:latin typeface="Work Sans"/>
                <a:ea typeface="Work Sans"/>
                <a:cs typeface="Work Sans"/>
                <a:sym typeface="Work Sans"/>
              </a:rPr>
              <a:t>Identificar quais atributos fazem sentido</a:t>
            </a:r>
            <a:endParaRPr sz="1400">
              <a:latin typeface="Work Sans"/>
              <a:ea typeface="Work Sans"/>
              <a:cs typeface="Work Sans"/>
              <a:sym typeface="Work Sans"/>
            </a:endParaRPr>
          </a:p>
          <a:p>
            <a:pPr indent="-254000" lvl="0" marL="342900" rtl="0" algn="l"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1400"/>
              <a:buFont typeface="Work Sans"/>
              <a:buChar char="▹"/>
            </a:pPr>
            <a:r>
              <a:rPr lang="en" sz="1400">
                <a:latin typeface="Work Sans"/>
                <a:ea typeface="Work Sans"/>
                <a:cs typeface="Work Sans"/>
                <a:sym typeface="Work Sans"/>
              </a:rPr>
              <a:t>Identificar atributos que podem ser criados</a:t>
            </a:r>
            <a:endParaRPr sz="1400">
              <a:latin typeface="Work Sans"/>
              <a:ea typeface="Work Sans"/>
              <a:cs typeface="Work Sans"/>
              <a:sym typeface="Work Sans"/>
            </a:endParaRPr>
          </a:p>
          <a:p>
            <a:pPr indent="-254000" lvl="0" marL="342900" rtl="0" algn="l"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1400"/>
              <a:buFont typeface="Work Sans"/>
              <a:buChar char="▹"/>
            </a:pPr>
            <a:r>
              <a:rPr lang="en" sz="1400">
                <a:latin typeface="Work Sans"/>
                <a:ea typeface="Work Sans"/>
                <a:cs typeface="Work Sans"/>
                <a:sym typeface="Work Sans"/>
              </a:rPr>
              <a:t>Identificar a necessidade de se fazer transformações nos dados</a:t>
            </a:r>
            <a:endParaRPr sz="14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384" name="Google Shape;384;p32"/>
          <p:cNvSpPr txBox="1"/>
          <p:nvPr/>
        </p:nvSpPr>
        <p:spPr>
          <a:xfrm>
            <a:off x="514350" y="150098"/>
            <a:ext cx="7143000" cy="1246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1C1E20"/>
                </a:solidFill>
                <a:latin typeface="Work Sans"/>
                <a:ea typeface="Work Sans"/>
                <a:cs typeface="Work Sans"/>
                <a:sym typeface="Work Sans"/>
              </a:rPr>
              <a:t>Pré-processamento dos dados</a:t>
            </a:r>
            <a:endParaRPr b="1" sz="3600">
              <a:solidFill>
                <a:srgbClr val="1C1E2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385" name="Google Shape;385;p32"/>
          <p:cNvSpPr txBox="1"/>
          <p:nvPr/>
        </p:nvSpPr>
        <p:spPr>
          <a:xfrm>
            <a:off x="4458506" y="2395917"/>
            <a:ext cx="4003500" cy="23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b="1" lang="en" sz="1800">
                <a:latin typeface="Work Sans"/>
                <a:ea typeface="Work Sans"/>
                <a:cs typeface="Work Sans"/>
                <a:sym typeface="Work Sans"/>
              </a:rPr>
              <a:t>Feature engineering</a:t>
            </a:r>
            <a:endParaRPr b="1" sz="1800">
              <a:latin typeface="Work Sans"/>
              <a:ea typeface="Work Sans"/>
              <a:cs typeface="Work Sans"/>
              <a:sym typeface="Work Sans"/>
            </a:endParaRPr>
          </a:p>
          <a:p>
            <a:pPr indent="-254000" lvl="0" marL="342900" rtl="0" algn="l">
              <a:spcBef>
                <a:spcPts val="900"/>
              </a:spcBef>
              <a:spcAft>
                <a:spcPts val="0"/>
              </a:spcAft>
              <a:buClr>
                <a:srgbClr val="0C343D"/>
              </a:buClr>
              <a:buSzPts val="1400"/>
              <a:buFont typeface="Work Sans"/>
              <a:buChar char="▹"/>
            </a:pPr>
            <a:r>
              <a:rPr lang="en" sz="1400">
                <a:latin typeface="Work Sans"/>
                <a:ea typeface="Work Sans"/>
                <a:cs typeface="Work Sans"/>
                <a:sym typeface="Work Sans"/>
              </a:rPr>
              <a:t>Preparar o conjunto de dados de maneira apropriada para o problema e para o algoritmo que será utilizado</a:t>
            </a:r>
            <a:endParaRPr sz="1400">
              <a:latin typeface="Work Sans"/>
              <a:ea typeface="Work Sans"/>
              <a:cs typeface="Work Sans"/>
              <a:sym typeface="Work Sans"/>
            </a:endParaRPr>
          </a:p>
          <a:p>
            <a:pPr indent="-254000" lvl="0" marL="342900" rtl="0" algn="l"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1400"/>
              <a:buFont typeface="Work Sans"/>
              <a:buChar char="▹"/>
            </a:pPr>
            <a:r>
              <a:rPr lang="en" sz="1400">
                <a:latin typeface="Work Sans"/>
                <a:ea typeface="Work Sans"/>
                <a:cs typeface="Work Sans"/>
                <a:sym typeface="Work Sans"/>
              </a:rPr>
              <a:t>Nela, lidamos com</a:t>
            </a:r>
            <a:endParaRPr sz="1400">
              <a:latin typeface="Work Sans"/>
              <a:ea typeface="Work Sans"/>
              <a:cs typeface="Work Sans"/>
              <a:sym typeface="Work Sans"/>
            </a:endParaRPr>
          </a:p>
          <a:p>
            <a:pPr indent="-254000" lvl="1" marL="685800" rtl="0" algn="l"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1400"/>
              <a:buFont typeface="Work Sans"/>
              <a:buChar char="￭"/>
            </a:pPr>
            <a:r>
              <a:rPr lang="en" sz="1400">
                <a:latin typeface="Work Sans"/>
                <a:ea typeface="Work Sans"/>
                <a:cs typeface="Work Sans"/>
                <a:sym typeface="Work Sans"/>
              </a:rPr>
              <a:t>Dados faltantes</a:t>
            </a:r>
            <a:endParaRPr sz="1400">
              <a:latin typeface="Work Sans"/>
              <a:ea typeface="Work Sans"/>
              <a:cs typeface="Work Sans"/>
              <a:sym typeface="Work Sans"/>
            </a:endParaRPr>
          </a:p>
          <a:p>
            <a:pPr indent="-254000" lvl="1" marL="685800" rtl="0" algn="l"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1400"/>
              <a:buFont typeface="Work Sans"/>
              <a:buChar char="￭"/>
            </a:pPr>
            <a:r>
              <a:rPr lang="en" sz="1400">
                <a:latin typeface="Work Sans"/>
                <a:ea typeface="Work Sans"/>
                <a:cs typeface="Work Sans"/>
                <a:sym typeface="Work Sans"/>
              </a:rPr>
              <a:t>Outliers</a:t>
            </a:r>
            <a:endParaRPr sz="1400">
              <a:latin typeface="Work Sans"/>
              <a:ea typeface="Work Sans"/>
              <a:cs typeface="Work Sans"/>
              <a:sym typeface="Work Sans"/>
            </a:endParaRPr>
          </a:p>
          <a:p>
            <a:pPr indent="-254000" lvl="1" marL="685800" rtl="0" algn="l"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1400"/>
              <a:buFont typeface="Work Sans"/>
              <a:buChar char="￭"/>
            </a:pPr>
            <a:r>
              <a:rPr lang="en" sz="1400">
                <a:latin typeface="Work Sans"/>
                <a:ea typeface="Work Sans"/>
                <a:cs typeface="Work Sans"/>
                <a:sym typeface="Work Sans"/>
              </a:rPr>
              <a:t>Transformações de atributos categóricos</a:t>
            </a:r>
            <a:endParaRPr sz="1400">
              <a:latin typeface="Work Sans"/>
              <a:ea typeface="Work Sans"/>
              <a:cs typeface="Work Sans"/>
              <a:sym typeface="Work Sans"/>
            </a:endParaRPr>
          </a:p>
          <a:p>
            <a:pPr indent="-254000" lvl="1" marL="685800" rtl="0" algn="l"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1400"/>
              <a:buFont typeface="Work Sans"/>
              <a:buChar char="￭"/>
            </a:pPr>
            <a:r>
              <a:rPr lang="en" sz="1400">
                <a:latin typeface="Work Sans"/>
                <a:ea typeface="Work Sans"/>
                <a:cs typeface="Work Sans"/>
                <a:sym typeface="Work Sans"/>
              </a:rPr>
              <a:t>Etc.</a:t>
            </a:r>
            <a:endParaRPr sz="14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386" name="Google Shape;386;p32"/>
          <p:cNvSpPr txBox="1"/>
          <p:nvPr/>
        </p:nvSpPr>
        <p:spPr>
          <a:xfrm>
            <a:off x="514350" y="1539773"/>
            <a:ext cx="8153100" cy="7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Work Sans"/>
                <a:ea typeface="Work Sans"/>
                <a:cs typeface="Work Sans"/>
                <a:sym typeface="Work Sans"/>
              </a:rPr>
              <a:t>Essa etapa é </a:t>
            </a:r>
            <a:r>
              <a:rPr b="1" lang="en" sz="1800">
                <a:solidFill>
                  <a:srgbClr val="A61C00"/>
                </a:solidFill>
                <a:latin typeface="Work Sans"/>
                <a:ea typeface="Work Sans"/>
                <a:cs typeface="Work Sans"/>
                <a:sym typeface="Work Sans"/>
              </a:rPr>
              <a:t>MUITO</a:t>
            </a:r>
            <a:r>
              <a:rPr lang="en" sz="1800">
                <a:latin typeface="Work Sans"/>
                <a:ea typeface="Work Sans"/>
                <a:cs typeface="Work Sans"/>
                <a:sym typeface="Work Sans"/>
              </a:rPr>
              <a:t> importante (e é a que demora mais tempo)!!!</a:t>
            </a:r>
            <a:endParaRPr sz="1800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Work Sans"/>
                <a:ea typeface="Work Sans"/>
                <a:cs typeface="Work Sans"/>
                <a:sym typeface="Work Sans"/>
              </a:rPr>
              <a:t>É nela em que iremos preparar o conjunto de dados que será utilizado para treinar o modelo</a:t>
            </a:r>
            <a:endParaRPr sz="18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387" name="Google Shape;387;p32"/>
          <p:cNvSpPr txBox="1"/>
          <p:nvPr/>
        </p:nvSpPr>
        <p:spPr>
          <a:xfrm>
            <a:off x="0" y="4874175"/>
            <a:ext cx="3826200" cy="2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u="sng">
                <a:solidFill>
                  <a:schemeClr val="hlink"/>
                </a:solidFill>
                <a:latin typeface="Work Sans"/>
                <a:ea typeface="Work Sans"/>
                <a:cs typeface="Work Sans"/>
                <a:sym typeface="Work Sans"/>
                <a:hlinkClick r:id="rId3"/>
              </a:rPr>
              <a:t>Esse artigo do Medium</a:t>
            </a:r>
            <a:r>
              <a:rPr lang="en" sz="800">
                <a:latin typeface="Work Sans"/>
                <a:ea typeface="Work Sans"/>
                <a:cs typeface="Work Sans"/>
                <a:sym typeface="Work Sans"/>
              </a:rPr>
              <a:t> resume algumas técnicas de Feature Engineering </a:t>
            </a:r>
            <a:endParaRPr sz="8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388" name="Google Shape;388;p32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9" name="Google Shape;389;p32"/>
          <p:cNvSpPr/>
          <p:nvPr/>
        </p:nvSpPr>
        <p:spPr>
          <a:xfrm>
            <a:off x="1138025" y="1943350"/>
            <a:ext cx="3237000" cy="1737600"/>
          </a:xfrm>
          <a:prstGeom prst="wedgeEllipseCallout">
            <a:avLst>
              <a:gd fmla="val 56170" name="adj1"/>
              <a:gd fmla="val 51338" name="adj2"/>
            </a:avLst>
          </a:prstGeom>
          <a:solidFill>
            <a:schemeClr val="lt1"/>
          </a:solidFill>
          <a:ln cap="flat" cmpd="sng" w="19050">
            <a:solidFill>
              <a:srgbClr val="B41F7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50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Vamos estudar essa parte mais a fundo</a:t>
            </a:r>
            <a:endParaRPr sz="17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p15"/>
          <p:cNvPicPr preferRelativeResize="0"/>
          <p:nvPr/>
        </p:nvPicPr>
        <p:blipFill rotWithShape="1">
          <a:blip r:embed="rId3">
            <a:alphaModFix/>
          </a:blip>
          <a:srcRect b="0" l="5195" r="0" t="0"/>
          <a:stretch/>
        </p:blipFill>
        <p:spPr>
          <a:xfrm>
            <a:off x="1032550" y="1464275"/>
            <a:ext cx="2430600" cy="3418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211" name="Google Shape;211;p15"/>
          <p:cNvSpPr txBox="1"/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/>
              <a:t>Quem somos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?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2" name="Google Shape;212;p15"/>
          <p:cNvSpPr txBox="1"/>
          <p:nvPr>
            <p:ph idx="2" type="body"/>
          </p:nvPr>
        </p:nvSpPr>
        <p:spPr>
          <a:xfrm>
            <a:off x="4361100" y="1993250"/>
            <a:ext cx="4284600" cy="17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700">
              <a:solidFill>
                <a:schemeClr val="dk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Data Scientist na Neuralmed</a:t>
            </a:r>
            <a:endParaRPr b="1" sz="14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Roboto"/>
              <a:buChar char="●"/>
            </a:pPr>
            <a:r>
              <a:rPr lang="en" sz="14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Mestra em Sistemas de Informação pela USP com pesquisa em inteligência artificial e área de aplicação em bioinformática</a:t>
            </a:r>
            <a:endParaRPr sz="14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</a:pPr>
            <a:r>
              <a:rPr lang="en" sz="14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Co-fundadora da MIA</a:t>
            </a:r>
            <a:endParaRPr sz="14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3" name="Google Shape;213;p15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14" name="Google Shape;214;p15"/>
          <p:cNvGrpSpPr/>
          <p:nvPr/>
        </p:nvGrpSpPr>
        <p:grpSpPr>
          <a:xfrm>
            <a:off x="256837" y="552787"/>
            <a:ext cx="445578" cy="445773"/>
            <a:chOff x="557511" y="3214925"/>
            <a:chExt cx="719836" cy="720150"/>
          </a:xfrm>
        </p:grpSpPr>
        <p:sp>
          <p:nvSpPr>
            <p:cNvPr id="215" name="Google Shape;215;p15"/>
            <p:cNvSpPr/>
            <p:nvPr/>
          </p:nvSpPr>
          <p:spPr>
            <a:xfrm>
              <a:off x="557511" y="3214925"/>
              <a:ext cx="434543" cy="347863"/>
            </a:xfrm>
            <a:custGeom>
              <a:rect b="b" l="l" r="r" t="t"/>
              <a:pathLst>
                <a:path extrusionOk="0" h="412" w="515">
                  <a:moveTo>
                    <a:pt x="159" y="412"/>
                  </a:moveTo>
                  <a:cubicBezTo>
                    <a:pt x="147" y="402"/>
                    <a:pt x="139" y="388"/>
                    <a:pt x="139" y="373"/>
                  </a:cubicBezTo>
                  <a:cubicBezTo>
                    <a:pt x="139" y="358"/>
                    <a:pt x="146" y="344"/>
                    <a:pt x="158" y="334"/>
                  </a:cubicBezTo>
                  <a:cubicBezTo>
                    <a:pt x="175" y="319"/>
                    <a:pt x="200" y="312"/>
                    <a:pt x="227" y="312"/>
                  </a:cubicBezTo>
                  <a:cubicBezTo>
                    <a:pt x="254" y="312"/>
                    <a:pt x="278" y="319"/>
                    <a:pt x="296" y="334"/>
                  </a:cubicBezTo>
                  <a:cubicBezTo>
                    <a:pt x="307" y="344"/>
                    <a:pt x="314" y="358"/>
                    <a:pt x="314" y="373"/>
                  </a:cubicBezTo>
                  <a:cubicBezTo>
                    <a:pt x="314" y="388"/>
                    <a:pt x="307" y="402"/>
                    <a:pt x="295" y="412"/>
                  </a:cubicBezTo>
                  <a:cubicBezTo>
                    <a:pt x="402" y="412"/>
                    <a:pt x="402" y="412"/>
                    <a:pt x="402" y="412"/>
                  </a:cubicBezTo>
                  <a:cubicBezTo>
                    <a:pt x="408" y="412"/>
                    <a:pt x="413" y="407"/>
                    <a:pt x="413" y="401"/>
                  </a:cubicBezTo>
                  <a:cubicBezTo>
                    <a:pt x="413" y="262"/>
                    <a:pt x="413" y="262"/>
                    <a:pt x="413" y="262"/>
                  </a:cubicBezTo>
                  <a:cubicBezTo>
                    <a:pt x="414" y="258"/>
                    <a:pt x="418" y="253"/>
                    <a:pt x="423" y="253"/>
                  </a:cubicBezTo>
                  <a:cubicBezTo>
                    <a:pt x="433" y="253"/>
                    <a:pt x="442" y="253"/>
                    <a:pt x="448" y="262"/>
                  </a:cubicBezTo>
                  <a:cubicBezTo>
                    <a:pt x="452" y="267"/>
                    <a:pt x="454" y="272"/>
                    <a:pt x="457" y="277"/>
                  </a:cubicBezTo>
                  <a:cubicBezTo>
                    <a:pt x="467" y="293"/>
                    <a:pt x="487" y="294"/>
                    <a:pt x="499" y="280"/>
                  </a:cubicBezTo>
                  <a:cubicBezTo>
                    <a:pt x="510" y="266"/>
                    <a:pt x="515" y="246"/>
                    <a:pt x="514" y="228"/>
                  </a:cubicBezTo>
                  <a:cubicBezTo>
                    <a:pt x="515" y="210"/>
                    <a:pt x="510" y="190"/>
                    <a:pt x="499" y="176"/>
                  </a:cubicBezTo>
                  <a:cubicBezTo>
                    <a:pt x="487" y="161"/>
                    <a:pt x="467" y="162"/>
                    <a:pt x="457" y="178"/>
                  </a:cubicBezTo>
                  <a:cubicBezTo>
                    <a:pt x="454" y="183"/>
                    <a:pt x="452" y="189"/>
                    <a:pt x="448" y="194"/>
                  </a:cubicBezTo>
                  <a:cubicBezTo>
                    <a:pt x="442" y="203"/>
                    <a:pt x="433" y="203"/>
                    <a:pt x="423" y="203"/>
                  </a:cubicBezTo>
                  <a:cubicBezTo>
                    <a:pt x="418" y="202"/>
                    <a:pt x="414" y="198"/>
                    <a:pt x="413" y="194"/>
                  </a:cubicBezTo>
                  <a:cubicBezTo>
                    <a:pt x="413" y="12"/>
                    <a:pt x="413" y="12"/>
                    <a:pt x="413" y="12"/>
                  </a:cubicBezTo>
                  <a:cubicBezTo>
                    <a:pt x="413" y="5"/>
                    <a:pt x="408" y="0"/>
                    <a:pt x="40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401"/>
                    <a:pt x="0" y="401"/>
                    <a:pt x="0" y="401"/>
                  </a:cubicBezTo>
                  <a:cubicBezTo>
                    <a:pt x="0" y="407"/>
                    <a:pt x="5" y="412"/>
                    <a:pt x="11" y="412"/>
                  </a:cubicBezTo>
                  <a:lnTo>
                    <a:pt x="159" y="412"/>
                  </a:lnTo>
                  <a:close/>
                </a:path>
              </a:pathLst>
            </a:custGeom>
            <a:solidFill>
              <a:srgbClr val="B41F79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" name="Google Shape;216;p15"/>
            <p:cNvSpPr/>
            <p:nvPr/>
          </p:nvSpPr>
          <p:spPr>
            <a:xfrm>
              <a:off x="929646" y="3214925"/>
              <a:ext cx="347700" cy="434664"/>
            </a:xfrm>
            <a:custGeom>
              <a:rect b="b" l="l" r="r" t="t"/>
              <a:pathLst>
                <a:path extrusionOk="0" h="515" w="412">
                  <a:moveTo>
                    <a:pt x="0" y="160"/>
                  </a:moveTo>
                  <a:cubicBezTo>
                    <a:pt x="10" y="148"/>
                    <a:pt x="24" y="140"/>
                    <a:pt x="39" y="140"/>
                  </a:cubicBezTo>
                  <a:cubicBezTo>
                    <a:pt x="54" y="140"/>
                    <a:pt x="68" y="147"/>
                    <a:pt x="78" y="159"/>
                  </a:cubicBezTo>
                  <a:cubicBezTo>
                    <a:pt x="93" y="176"/>
                    <a:pt x="100" y="201"/>
                    <a:pt x="100" y="228"/>
                  </a:cubicBezTo>
                  <a:cubicBezTo>
                    <a:pt x="100" y="255"/>
                    <a:pt x="93" y="279"/>
                    <a:pt x="78" y="296"/>
                  </a:cubicBezTo>
                  <a:cubicBezTo>
                    <a:pt x="68" y="308"/>
                    <a:pt x="54" y="315"/>
                    <a:pt x="39" y="315"/>
                  </a:cubicBezTo>
                  <a:cubicBezTo>
                    <a:pt x="24" y="315"/>
                    <a:pt x="10" y="308"/>
                    <a:pt x="0" y="296"/>
                  </a:cubicBezTo>
                  <a:cubicBezTo>
                    <a:pt x="0" y="402"/>
                    <a:pt x="0" y="402"/>
                    <a:pt x="0" y="402"/>
                  </a:cubicBezTo>
                  <a:cubicBezTo>
                    <a:pt x="0" y="409"/>
                    <a:pt x="5" y="414"/>
                    <a:pt x="11" y="414"/>
                  </a:cubicBezTo>
                  <a:cubicBezTo>
                    <a:pt x="150" y="414"/>
                    <a:pt x="150" y="414"/>
                    <a:pt x="150" y="414"/>
                  </a:cubicBezTo>
                  <a:cubicBezTo>
                    <a:pt x="154" y="415"/>
                    <a:pt x="159" y="419"/>
                    <a:pt x="159" y="424"/>
                  </a:cubicBezTo>
                  <a:cubicBezTo>
                    <a:pt x="159" y="434"/>
                    <a:pt x="159" y="443"/>
                    <a:pt x="150" y="449"/>
                  </a:cubicBezTo>
                  <a:cubicBezTo>
                    <a:pt x="145" y="452"/>
                    <a:pt x="140" y="455"/>
                    <a:pt x="135" y="458"/>
                  </a:cubicBezTo>
                  <a:cubicBezTo>
                    <a:pt x="119" y="468"/>
                    <a:pt x="118" y="488"/>
                    <a:pt x="132" y="500"/>
                  </a:cubicBezTo>
                  <a:cubicBezTo>
                    <a:pt x="146" y="511"/>
                    <a:pt x="166" y="515"/>
                    <a:pt x="184" y="515"/>
                  </a:cubicBezTo>
                  <a:cubicBezTo>
                    <a:pt x="202" y="515"/>
                    <a:pt x="222" y="511"/>
                    <a:pt x="236" y="500"/>
                  </a:cubicBezTo>
                  <a:cubicBezTo>
                    <a:pt x="251" y="488"/>
                    <a:pt x="250" y="468"/>
                    <a:pt x="234" y="458"/>
                  </a:cubicBezTo>
                  <a:cubicBezTo>
                    <a:pt x="229" y="455"/>
                    <a:pt x="223" y="452"/>
                    <a:pt x="218" y="449"/>
                  </a:cubicBezTo>
                  <a:cubicBezTo>
                    <a:pt x="209" y="443"/>
                    <a:pt x="209" y="434"/>
                    <a:pt x="209" y="424"/>
                  </a:cubicBezTo>
                  <a:cubicBezTo>
                    <a:pt x="210" y="419"/>
                    <a:pt x="214" y="415"/>
                    <a:pt x="218" y="414"/>
                  </a:cubicBezTo>
                  <a:cubicBezTo>
                    <a:pt x="400" y="414"/>
                    <a:pt x="400" y="414"/>
                    <a:pt x="400" y="414"/>
                  </a:cubicBezTo>
                  <a:cubicBezTo>
                    <a:pt x="407" y="414"/>
                    <a:pt x="412" y="409"/>
                    <a:pt x="412" y="402"/>
                  </a:cubicBezTo>
                  <a:cubicBezTo>
                    <a:pt x="412" y="12"/>
                    <a:pt x="412" y="12"/>
                    <a:pt x="412" y="12"/>
                  </a:cubicBezTo>
                  <a:cubicBezTo>
                    <a:pt x="412" y="5"/>
                    <a:pt x="407" y="0"/>
                    <a:pt x="400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lnTo>
                    <a:pt x="0" y="160"/>
                  </a:lnTo>
                  <a:close/>
                </a:path>
              </a:pathLst>
            </a:custGeom>
            <a:solidFill>
              <a:srgbClr val="C71563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" name="Google Shape;217;p15"/>
            <p:cNvSpPr/>
            <p:nvPr/>
          </p:nvSpPr>
          <p:spPr>
            <a:xfrm>
              <a:off x="557511" y="3500411"/>
              <a:ext cx="347040" cy="434664"/>
            </a:xfrm>
            <a:custGeom>
              <a:rect b="b" l="l" r="r" t="t"/>
              <a:pathLst>
                <a:path extrusionOk="0" h="515" w="411">
                  <a:moveTo>
                    <a:pt x="411" y="356"/>
                  </a:moveTo>
                  <a:cubicBezTo>
                    <a:pt x="401" y="368"/>
                    <a:pt x="387" y="376"/>
                    <a:pt x="372" y="376"/>
                  </a:cubicBezTo>
                  <a:cubicBezTo>
                    <a:pt x="357" y="376"/>
                    <a:pt x="343" y="369"/>
                    <a:pt x="333" y="357"/>
                  </a:cubicBezTo>
                  <a:cubicBezTo>
                    <a:pt x="318" y="340"/>
                    <a:pt x="311" y="315"/>
                    <a:pt x="311" y="288"/>
                  </a:cubicBezTo>
                  <a:cubicBezTo>
                    <a:pt x="311" y="261"/>
                    <a:pt x="318" y="237"/>
                    <a:pt x="333" y="219"/>
                  </a:cubicBezTo>
                  <a:cubicBezTo>
                    <a:pt x="343" y="207"/>
                    <a:pt x="357" y="201"/>
                    <a:pt x="372" y="201"/>
                  </a:cubicBezTo>
                  <a:cubicBezTo>
                    <a:pt x="387" y="201"/>
                    <a:pt x="401" y="208"/>
                    <a:pt x="411" y="220"/>
                  </a:cubicBezTo>
                  <a:cubicBezTo>
                    <a:pt x="411" y="113"/>
                    <a:pt x="411" y="113"/>
                    <a:pt x="411" y="113"/>
                  </a:cubicBezTo>
                  <a:cubicBezTo>
                    <a:pt x="411" y="107"/>
                    <a:pt x="406" y="102"/>
                    <a:pt x="400" y="102"/>
                  </a:cubicBezTo>
                  <a:cubicBezTo>
                    <a:pt x="261" y="102"/>
                    <a:pt x="261" y="102"/>
                    <a:pt x="261" y="102"/>
                  </a:cubicBezTo>
                  <a:cubicBezTo>
                    <a:pt x="257" y="100"/>
                    <a:pt x="252" y="97"/>
                    <a:pt x="252" y="92"/>
                  </a:cubicBezTo>
                  <a:cubicBezTo>
                    <a:pt x="252" y="82"/>
                    <a:pt x="252" y="73"/>
                    <a:pt x="261" y="67"/>
                  </a:cubicBezTo>
                  <a:cubicBezTo>
                    <a:pt x="266" y="63"/>
                    <a:pt x="271" y="61"/>
                    <a:pt x="276" y="58"/>
                  </a:cubicBezTo>
                  <a:cubicBezTo>
                    <a:pt x="293" y="48"/>
                    <a:pt x="294" y="28"/>
                    <a:pt x="279" y="16"/>
                  </a:cubicBezTo>
                  <a:cubicBezTo>
                    <a:pt x="265" y="5"/>
                    <a:pt x="245" y="0"/>
                    <a:pt x="227" y="1"/>
                  </a:cubicBezTo>
                  <a:cubicBezTo>
                    <a:pt x="209" y="0"/>
                    <a:pt x="189" y="5"/>
                    <a:pt x="175" y="16"/>
                  </a:cubicBezTo>
                  <a:cubicBezTo>
                    <a:pt x="160" y="28"/>
                    <a:pt x="161" y="48"/>
                    <a:pt x="177" y="58"/>
                  </a:cubicBezTo>
                  <a:cubicBezTo>
                    <a:pt x="182" y="61"/>
                    <a:pt x="188" y="63"/>
                    <a:pt x="193" y="67"/>
                  </a:cubicBezTo>
                  <a:cubicBezTo>
                    <a:pt x="202" y="73"/>
                    <a:pt x="202" y="82"/>
                    <a:pt x="202" y="92"/>
                  </a:cubicBezTo>
                  <a:cubicBezTo>
                    <a:pt x="201" y="97"/>
                    <a:pt x="197" y="100"/>
                    <a:pt x="193" y="102"/>
                  </a:cubicBezTo>
                  <a:cubicBezTo>
                    <a:pt x="11" y="102"/>
                    <a:pt x="11" y="102"/>
                    <a:pt x="11" y="102"/>
                  </a:cubicBezTo>
                  <a:cubicBezTo>
                    <a:pt x="5" y="102"/>
                    <a:pt x="0" y="107"/>
                    <a:pt x="0" y="113"/>
                  </a:cubicBezTo>
                  <a:cubicBezTo>
                    <a:pt x="0" y="504"/>
                    <a:pt x="0" y="504"/>
                    <a:pt x="0" y="504"/>
                  </a:cubicBezTo>
                  <a:cubicBezTo>
                    <a:pt x="0" y="510"/>
                    <a:pt x="5" y="515"/>
                    <a:pt x="11" y="515"/>
                  </a:cubicBezTo>
                  <a:cubicBezTo>
                    <a:pt x="400" y="515"/>
                    <a:pt x="400" y="515"/>
                    <a:pt x="400" y="515"/>
                  </a:cubicBezTo>
                  <a:cubicBezTo>
                    <a:pt x="406" y="515"/>
                    <a:pt x="411" y="510"/>
                    <a:pt x="411" y="504"/>
                  </a:cubicBezTo>
                  <a:lnTo>
                    <a:pt x="411" y="356"/>
                  </a:lnTo>
                  <a:close/>
                </a:path>
              </a:pathLst>
            </a:custGeom>
            <a:solidFill>
              <a:srgbClr val="EEE7EB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" name="Google Shape;218;p15"/>
            <p:cNvSpPr/>
            <p:nvPr/>
          </p:nvSpPr>
          <p:spPr>
            <a:xfrm>
              <a:off x="842804" y="3588202"/>
              <a:ext cx="434543" cy="346873"/>
            </a:xfrm>
            <a:custGeom>
              <a:rect b="b" l="l" r="r" t="t"/>
              <a:pathLst>
                <a:path extrusionOk="0" h="411" w="515">
                  <a:moveTo>
                    <a:pt x="355" y="0"/>
                  </a:moveTo>
                  <a:cubicBezTo>
                    <a:pt x="367" y="10"/>
                    <a:pt x="375" y="24"/>
                    <a:pt x="375" y="39"/>
                  </a:cubicBezTo>
                  <a:cubicBezTo>
                    <a:pt x="375" y="54"/>
                    <a:pt x="368" y="68"/>
                    <a:pt x="356" y="78"/>
                  </a:cubicBezTo>
                  <a:cubicBezTo>
                    <a:pt x="339" y="93"/>
                    <a:pt x="314" y="100"/>
                    <a:pt x="287" y="100"/>
                  </a:cubicBezTo>
                  <a:cubicBezTo>
                    <a:pt x="260" y="100"/>
                    <a:pt x="236" y="93"/>
                    <a:pt x="219" y="78"/>
                  </a:cubicBezTo>
                  <a:cubicBezTo>
                    <a:pt x="207" y="68"/>
                    <a:pt x="200" y="54"/>
                    <a:pt x="200" y="39"/>
                  </a:cubicBezTo>
                  <a:cubicBezTo>
                    <a:pt x="200" y="24"/>
                    <a:pt x="207" y="10"/>
                    <a:pt x="219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6" y="0"/>
                    <a:pt x="101" y="5"/>
                    <a:pt x="101" y="11"/>
                  </a:cubicBezTo>
                  <a:cubicBezTo>
                    <a:pt x="101" y="150"/>
                    <a:pt x="101" y="150"/>
                    <a:pt x="101" y="150"/>
                  </a:cubicBezTo>
                  <a:cubicBezTo>
                    <a:pt x="100" y="154"/>
                    <a:pt x="96" y="159"/>
                    <a:pt x="91" y="159"/>
                  </a:cubicBezTo>
                  <a:cubicBezTo>
                    <a:pt x="81" y="159"/>
                    <a:pt x="72" y="159"/>
                    <a:pt x="66" y="150"/>
                  </a:cubicBezTo>
                  <a:cubicBezTo>
                    <a:pt x="63" y="145"/>
                    <a:pt x="60" y="140"/>
                    <a:pt x="57" y="135"/>
                  </a:cubicBezTo>
                  <a:cubicBezTo>
                    <a:pt x="47" y="118"/>
                    <a:pt x="27" y="117"/>
                    <a:pt x="15" y="132"/>
                  </a:cubicBezTo>
                  <a:cubicBezTo>
                    <a:pt x="4" y="146"/>
                    <a:pt x="0" y="166"/>
                    <a:pt x="0" y="184"/>
                  </a:cubicBezTo>
                  <a:cubicBezTo>
                    <a:pt x="0" y="202"/>
                    <a:pt x="4" y="222"/>
                    <a:pt x="15" y="236"/>
                  </a:cubicBezTo>
                  <a:cubicBezTo>
                    <a:pt x="27" y="251"/>
                    <a:pt x="47" y="250"/>
                    <a:pt x="57" y="234"/>
                  </a:cubicBezTo>
                  <a:cubicBezTo>
                    <a:pt x="60" y="229"/>
                    <a:pt x="63" y="223"/>
                    <a:pt x="66" y="218"/>
                  </a:cubicBezTo>
                  <a:cubicBezTo>
                    <a:pt x="72" y="209"/>
                    <a:pt x="81" y="209"/>
                    <a:pt x="91" y="209"/>
                  </a:cubicBezTo>
                  <a:cubicBezTo>
                    <a:pt x="96" y="210"/>
                    <a:pt x="100" y="214"/>
                    <a:pt x="101" y="218"/>
                  </a:cubicBezTo>
                  <a:cubicBezTo>
                    <a:pt x="101" y="400"/>
                    <a:pt x="101" y="400"/>
                    <a:pt x="101" y="400"/>
                  </a:cubicBezTo>
                  <a:cubicBezTo>
                    <a:pt x="101" y="406"/>
                    <a:pt x="106" y="411"/>
                    <a:pt x="113" y="411"/>
                  </a:cubicBezTo>
                  <a:cubicBezTo>
                    <a:pt x="503" y="411"/>
                    <a:pt x="503" y="411"/>
                    <a:pt x="503" y="411"/>
                  </a:cubicBezTo>
                  <a:cubicBezTo>
                    <a:pt x="510" y="411"/>
                    <a:pt x="515" y="406"/>
                    <a:pt x="515" y="400"/>
                  </a:cubicBezTo>
                  <a:cubicBezTo>
                    <a:pt x="515" y="11"/>
                    <a:pt x="515" y="11"/>
                    <a:pt x="515" y="11"/>
                  </a:cubicBezTo>
                  <a:cubicBezTo>
                    <a:pt x="515" y="5"/>
                    <a:pt x="510" y="0"/>
                    <a:pt x="503" y="0"/>
                  </a:cubicBezTo>
                  <a:lnTo>
                    <a:pt x="355" y="0"/>
                  </a:lnTo>
                  <a:close/>
                </a:path>
              </a:pathLst>
            </a:custGeom>
            <a:solidFill>
              <a:srgbClr val="92A8C8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9" name="Google Shape;219;p15"/>
          <p:cNvSpPr txBox="1"/>
          <p:nvPr/>
        </p:nvSpPr>
        <p:spPr>
          <a:xfrm>
            <a:off x="4361103" y="1490979"/>
            <a:ext cx="3950400" cy="4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en" sz="28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Priscilla Koch Wagner</a:t>
            </a:r>
            <a:endParaRPr b="1" i="0" sz="2800" u="none" cap="none" strike="noStrike">
              <a:solidFill>
                <a:schemeClr val="accent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0" name="Google Shape;220;p15"/>
          <p:cNvSpPr txBox="1"/>
          <p:nvPr/>
        </p:nvSpPr>
        <p:spPr>
          <a:xfrm>
            <a:off x="4790575" y="4093525"/>
            <a:ext cx="1876200" cy="67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5400" lIns="25400" spcFirstLastPara="1" rIns="25400" wrap="square" tIns="25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400"/>
              <a:buFont typeface="Work Sans SemiBold"/>
              <a:buNone/>
            </a:pPr>
            <a:r>
              <a:rPr b="0" i="0" lang="en" sz="2400" u="none" cap="none" strike="noStrike">
                <a:solidFill>
                  <a:srgbClr val="595959"/>
                </a:solidFill>
                <a:latin typeface="Work Sans SemiBold"/>
                <a:ea typeface="Work Sans SemiBold"/>
                <a:cs typeface="Work Sans SemiBold"/>
                <a:sym typeface="Work Sans SemiBold"/>
              </a:rPr>
              <a:t> </a:t>
            </a:r>
            <a:r>
              <a:rPr lang="en">
                <a:solidFill>
                  <a:srgbClr val="595959"/>
                </a:solidFill>
                <a:latin typeface="Roboto Medium"/>
                <a:ea typeface="Roboto Medium"/>
                <a:cs typeface="Roboto Medium"/>
                <a:sym typeface="Roboto Medium"/>
              </a:rPr>
              <a:t>priscillaKW</a:t>
            </a:r>
            <a:endParaRPr i="0" u="none" cap="none" strike="noStrike">
              <a:solidFill>
                <a:srgbClr val="595959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400"/>
              <a:buFont typeface="Work Sans SemiBold"/>
              <a:buNone/>
            </a:pPr>
            <a:r>
              <a:t/>
            </a:r>
            <a:endParaRPr i="0" u="none" cap="none" strike="noStrike">
              <a:solidFill>
                <a:srgbClr val="595959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400"/>
              <a:buFont typeface="Work Sans SemiBold"/>
              <a:buNone/>
            </a:pPr>
            <a:r>
              <a:rPr i="0" lang="en" u="none" cap="none" strike="noStrike">
                <a:solidFill>
                  <a:srgbClr val="595959"/>
                </a:solidFill>
                <a:latin typeface="Roboto Medium"/>
                <a:ea typeface="Roboto Medium"/>
                <a:cs typeface="Roboto Medium"/>
                <a:sym typeface="Roboto Medium"/>
              </a:rPr>
              <a:t>  </a:t>
            </a:r>
            <a:r>
              <a:rPr lang="en">
                <a:solidFill>
                  <a:srgbClr val="595959"/>
                </a:solidFill>
                <a:latin typeface="Roboto Medium"/>
                <a:ea typeface="Roboto Medium"/>
                <a:cs typeface="Roboto Medium"/>
                <a:sym typeface="Roboto Medium"/>
              </a:rPr>
              <a:t>priscilla-wagner</a:t>
            </a:r>
            <a:endParaRPr i="0" u="none" cap="none" strike="noStrike">
              <a:solidFill>
                <a:srgbClr val="595959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21" name="Google Shape;221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37646" y="4602825"/>
            <a:ext cx="252925" cy="25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15"/>
          <p:cNvPicPr preferRelativeResize="0"/>
          <p:nvPr/>
        </p:nvPicPr>
        <p:blipFill rotWithShape="1">
          <a:blip r:embed="rId5">
            <a:alphaModFix/>
          </a:blip>
          <a:srcRect b="13720" l="16911" r="15978" t="18257"/>
          <a:stretch/>
        </p:blipFill>
        <p:spPr>
          <a:xfrm>
            <a:off x="4537650" y="4147725"/>
            <a:ext cx="252933" cy="256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33"/>
          <p:cNvSpPr txBox="1"/>
          <p:nvPr/>
        </p:nvSpPr>
        <p:spPr>
          <a:xfrm>
            <a:off x="514350" y="325931"/>
            <a:ext cx="7143000" cy="884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1C1E20"/>
                </a:solidFill>
                <a:latin typeface="Work Sans"/>
                <a:ea typeface="Work Sans"/>
                <a:cs typeface="Work Sans"/>
                <a:sym typeface="Work Sans"/>
              </a:rPr>
              <a:t>Feature Engineering</a:t>
            </a:r>
            <a:endParaRPr b="1" sz="3600">
              <a:solidFill>
                <a:srgbClr val="1C1E2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395" name="Google Shape;395;p33"/>
          <p:cNvSpPr txBox="1"/>
          <p:nvPr/>
        </p:nvSpPr>
        <p:spPr>
          <a:xfrm>
            <a:off x="495450" y="1345594"/>
            <a:ext cx="8153100" cy="9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Work Sans"/>
                <a:ea typeface="Work Sans"/>
                <a:cs typeface="Work Sans"/>
                <a:sym typeface="Work Sans"/>
              </a:rPr>
              <a:t>Existem vários tratamentos nos dados que precisam ser feitos antes que ele possa ser usado para o treinamento de um modelo:</a:t>
            </a:r>
            <a:endParaRPr sz="1800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34290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279400" lvl="0" marL="3429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▹"/>
            </a:pPr>
            <a:r>
              <a:rPr lang="en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Tratamento de missing values</a:t>
            </a:r>
            <a:endParaRPr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2794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▹"/>
            </a:pPr>
            <a:r>
              <a:rPr lang="en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Remoção de outliers</a:t>
            </a:r>
            <a:endParaRPr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2794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▹"/>
            </a:pPr>
            <a:r>
              <a:rPr lang="en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Normalização de dados</a:t>
            </a:r>
            <a:endParaRPr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2794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▹"/>
            </a:pPr>
            <a:r>
              <a:rPr lang="en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Seleção de features</a:t>
            </a:r>
            <a:endParaRPr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2794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▹"/>
            </a:pPr>
            <a:r>
              <a:rPr lang="en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Balanceamento de Dados</a:t>
            </a:r>
            <a:endParaRPr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2794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▹"/>
            </a:pPr>
            <a:r>
              <a:rPr lang="en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Viés Amostral (Features Bias/Sample Bias/Prejudice Bias)</a:t>
            </a:r>
            <a:endParaRPr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396" name="Google Shape;396;p33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7" name="Google Shape;397;p33"/>
          <p:cNvSpPr/>
          <p:nvPr/>
        </p:nvSpPr>
        <p:spPr>
          <a:xfrm>
            <a:off x="2032025" y="139625"/>
            <a:ext cx="1254000" cy="569100"/>
          </a:xfrm>
          <a:prstGeom prst="wedgeEllipseCallout">
            <a:avLst>
              <a:gd fmla="val -51800" name="adj1"/>
              <a:gd fmla="val 70374" name="adj2"/>
            </a:avLst>
          </a:prstGeom>
          <a:noFill/>
          <a:ln cap="flat" cmpd="sng" w="9525">
            <a:solidFill>
              <a:srgbClr val="B41F7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Outra forma de falar “variável”</a:t>
            </a:r>
            <a:endParaRPr sz="10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34"/>
          <p:cNvSpPr txBox="1"/>
          <p:nvPr/>
        </p:nvSpPr>
        <p:spPr>
          <a:xfrm>
            <a:off x="514350" y="325931"/>
            <a:ext cx="7143000" cy="884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1C1E20"/>
                </a:solidFill>
                <a:latin typeface="Work Sans"/>
                <a:ea typeface="Work Sans"/>
                <a:cs typeface="Work Sans"/>
                <a:sym typeface="Work Sans"/>
              </a:rPr>
              <a:t>Feature Engineering</a:t>
            </a:r>
            <a:endParaRPr b="1" sz="3600">
              <a:solidFill>
                <a:srgbClr val="1C1E2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403" name="Google Shape;403;p34"/>
          <p:cNvSpPr txBox="1"/>
          <p:nvPr/>
        </p:nvSpPr>
        <p:spPr>
          <a:xfrm>
            <a:off x="495450" y="1345594"/>
            <a:ext cx="8153100" cy="9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Work Sans"/>
                <a:ea typeface="Work Sans"/>
                <a:cs typeface="Work Sans"/>
                <a:sym typeface="Work Sans"/>
              </a:rPr>
              <a:t>Existem vários tratamentos nos dados que precisam ser feitos antes que ele possa ser usado para o treinamento de um modelo:</a:t>
            </a:r>
            <a:endParaRPr sz="1800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34290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279400" lvl="0" marL="342900" rtl="0" algn="l">
              <a:spcBef>
                <a:spcPts val="500"/>
              </a:spcBef>
              <a:spcAft>
                <a:spcPts val="0"/>
              </a:spcAft>
              <a:buClr>
                <a:srgbClr val="B41F79"/>
              </a:buClr>
              <a:buSzPts val="1800"/>
              <a:buFont typeface="Work Sans"/>
              <a:buChar char="▹"/>
            </a:pPr>
            <a:r>
              <a:rPr b="1" lang="en">
                <a:solidFill>
                  <a:srgbClr val="B41F79"/>
                </a:solidFill>
                <a:latin typeface="Work Sans"/>
                <a:ea typeface="Work Sans"/>
                <a:cs typeface="Work Sans"/>
                <a:sym typeface="Work Sans"/>
              </a:rPr>
              <a:t>Tratamento de missing values</a:t>
            </a:r>
            <a:endParaRPr b="1">
              <a:solidFill>
                <a:srgbClr val="B41F79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279400" lvl="0" marL="342900" rtl="0" algn="l">
              <a:spcBef>
                <a:spcPts val="0"/>
              </a:spcBef>
              <a:spcAft>
                <a:spcPts val="0"/>
              </a:spcAft>
              <a:buClr>
                <a:srgbClr val="B41F79"/>
              </a:buClr>
              <a:buSzPts val="1800"/>
              <a:buFont typeface="Work Sans"/>
              <a:buChar char="▹"/>
            </a:pPr>
            <a:r>
              <a:rPr b="1" lang="en">
                <a:solidFill>
                  <a:srgbClr val="B41F79"/>
                </a:solidFill>
                <a:latin typeface="Work Sans"/>
                <a:ea typeface="Work Sans"/>
                <a:cs typeface="Work Sans"/>
                <a:sym typeface="Work Sans"/>
              </a:rPr>
              <a:t>Remoção de outliers</a:t>
            </a:r>
            <a:endParaRPr b="1">
              <a:solidFill>
                <a:srgbClr val="B41F79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279400" lvl="0" marL="342900" rtl="0" algn="l">
              <a:spcBef>
                <a:spcPts val="0"/>
              </a:spcBef>
              <a:spcAft>
                <a:spcPts val="0"/>
              </a:spcAft>
              <a:buClr>
                <a:srgbClr val="B41F79"/>
              </a:buClr>
              <a:buSzPts val="1800"/>
              <a:buFont typeface="Work Sans"/>
              <a:buChar char="▹"/>
            </a:pPr>
            <a:r>
              <a:rPr b="1" lang="en">
                <a:solidFill>
                  <a:srgbClr val="B41F79"/>
                </a:solidFill>
                <a:latin typeface="Work Sans"/>
                <a:ea typeface="Work Sans"/>
                <a:cs typeface="Work Sans"/>
                <a:sym typeface="Work Sans"/>
              </a:rPr>
              <a:t>Normalização de dados</a:t>
            </a:r>
            <a:endParaRPr b="1">
              <a:solidFill>
                <a:srgbClr val="B41F79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2794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▹"/>
            </a:pPr>
            <a:r>
              <a:rPr lang="en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Seleção de features</a:t>
            </a:r>
            <a:endParaRPr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2794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▹"/>
            </a:pPr>
            <a:r>
              <a:rPr lang="en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Balanceamento de Dados</a:t>
            </a:r>
            <a:endParaRPr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2794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▹"/>
            </a:pPr>
            <a:r>
              <a:rPr lang="en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Viés Amostral (Features Bias/Sample Bias/Prejudice Bias)</a:t>
            </a:r>
            <a:endParaRPr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404" name="Google Shape;404;p34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5" name="Google Shape;405;p34"/>
          <p:cNvSpPr/>
          <p:nvPr/>
        </p:nvSpPr>
        <p:spPr>
          <a:xfrm>
            <a:off x="4100200" y="2218025"/>
            <a:ext cx="1844700" cy="732900"/>
          </a:xfrm>
          <a:prstGeom prst="wedgeEllipseCallout">
            <a:avLst>
              <a:gd fmla="val -68359" name="adj1"/>
              <a:gd fmla="val 35547" name="adj2"/>
            </a:avLst>
          </a:prstGeom>
          <a:noFill/>
          <a:ln cap="flat" cmpd="sng" w="9525">
            <a:solidFill>
              <a:srgbClr val="B41F7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Vistos durante as aulas anteriores</a:t>
            </a:r>
            <a:endParaRPr sz="11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35"/>
          <p:cNvSpPr txBox="1"/>
          <p:nvPr/>
        </p:nvSpPr>
        <p:spPr>
          <a:xfrm>
            <a:off x="514350" y="325931"/>
            <a:ext cx="7143000" cy="884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1C1E20"/>
                </a:solidFill>
                <a:latin typeface="Work Sans"/>
                <a:ea typeface="Work Sans"/>
                <a:cs typeface="Work Sans"/>
                <a:sym typeface="Work Sans"/>
              </a:rPr>
              <a:t>Seleção de Features</a:t>
            </a:r>
            <a:endParaRPr b="1" sz="3600">
              <a:solidFill>
                <a:srgbClr val="1C1E2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411" name="Google Shape;411;p35"/>
          <p:cNvSpPr txBox="1"/>
          <p:nvPr/>
        </p:nvSpPr>
        <p:spPr>
          <a:xfrm>
            <a:off x="495450" y="1345600"/>
            <a:ext cx="4125900" cy="9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Work Sans"/>
                <a:ea typeface="Work Sans"/>
                <a:cs typeface="Work Sans"/>
                <a:sym typeface="Work Sans"/>
              </a:rPr>
              <a:t>Por que fazer?</a:t>
            </a:r>
            <a:endParaRPr sz="1600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Work Sans"/>
                <a:ea typeface="Work Sans"/>
                <a:cs typeface="Work Sans"/>
                <a:sym typeface="Work Sans"/>
              </a:rPr>
              <a:t>A maldição da dimensionalidade diz que a quantidade de variáveis que você tem impacta diretamente na performance do seu classificador.</a:t>
            </a:r>
            <a:endParaRPr sz="1600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Work Sans"/>
                <a:ea typeface="Work Sans"/>
                <a:cs typeface="Work Sans"/>
                <a:sym typeface="Work Sans"/>
              </a:rPr>
              <a:t>Excesso de variáveis irrelevantes podem gerar sujeira, fazendo com que dados parecidos fiquem distantes no espaço.</a:t>
            </a:r>
            <a:endParaRPr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412" name="Google Shape;412;p35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13" name="Google Shape;41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9875" y="1400119"/>
            <a:ext cx="3920126" cy="25058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36"/>
          <p:cNvSpPr txBox="1"/>
          <p:nvPr/>
        </p:nvSpPr>
        <p:spPr>
          <a:xfrm>
            <a:off x="514350" y="325931"/>
            <a:ext cx="7143000" cy="884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1C1E20"/>
                </a:solidFill>
                <a:latin typeface="Work Sans"/>
                <a:ea typeface="Work Sans"/>
                <a:cs typeface="Work Sans"/>
                <a:sym typeface="Work Sans"/>
              </a:rPr>
              <a:t>Seleção de Features</a:t>
            </a:r>
            <a:endParaRPr b="1" sz="3600">
              <a:solidFill>
                <a:srgbClr val="1C1E2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419" name="Google Shape;419;p36"/>
          <p:cNvSpPr txBox="1"/>
          <p:nvPr/>
        </p:nvSpPr>
        <p:spPr>
          <a:xfrm>
            <a:off x="495450" y="1345600"/>
            <a:ext cx="7794600" cy="31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Work Sans"/>
                <a:ea typeface="Work Sans"/>
                <a:cs typeface="Work Sans"/>
                <a:sym typeface="Work Sans"/>
              </a:rPr>
              <a:t>Tipos de técnicas:</a:t>
            </a:r>
            <a:endParaRPr sz="1600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Work Sans"/>
              <a:ea typeface="Work Sans"/>
              <a:cs typeface="Work Sans"/>
              <a:sym typeface="Work Sa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Work Sans"/>
              <a:buChar char="-"/>
            </a:pPr>
            <a:r>
              <a:rPr lang="en" sz="1600">
                <a:latin typeface="Work Sans"/>
                <a:ea typeface="Work Sans"/>
                <a:cs typeface="Work Sans"/>
                <a:sym typeface="Work Sans"/>
              </a:rPr>
              <a:t>Filtros: São aplicadas técnicas para selecionar as características </a:t>
            </a:r>
            <a:r>
              <a:rPr b="1" lang="en" sz="1600">
                <a:latin typeface="Work Sans"/>
                <a:ea typeface="Work Sans"/>
                <a:cs typeface="Work Sans"/>
                <a:sym typeface="Work Sans"/>
              </a:rPr>
              <a:t>antes</a:t>
            </a:r>
            <a:r>
              <a:rPr lang="en" sz="1600">
                <a:latin typeface="Work Sans"/>
                <a:ea typeface="Work Sans"/>
                <a:cs typeface="Work Sans"/>
                <a:sym typeface="Work Sans"/>
              </a:rPr>
              <a:t> de treinar a classificação. Podem ser por métodos estatísticos como análise de correlação ou </a:t>
            </a:r>
            <a:r>
              <a:rPr b="1" lang="en" sz="1600">
                <a:latin typeface="Work Sans"/>
                <a:ea typeface="Work Sans"/>
                <a:cs typeface="Work Sans"/>
                <a:sym typeface="Work Sans"/>
              </a:rPr>
              <a:t>Feature Importance.</a:t>
            </a:r>
            <a:endParaRPr b="1" sz="1600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Work Sans"/>
              <a:ea typeface="Work Sans"/>
              <a:cs typeface="Work Sans"/>
              <a:sym typeface="Work Sa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Work Sans"/>
              <a:buChar char="-"/>
            </a:pPr>
            <a:r>
              <a:rPr lang="en" sz="1600">
                <a:latin typeface="Work Sans"/>
                <a:ea typeface="Work Sans"/>
                <a:cs typeface="Work Sans"/>
                <a:sym typeface="Work Sans"/>
              </a:rPr>
              <a:t>Wrapper: O próprio classificador é utilizado para selecionar as características de acordo com o desempenho de cada conjunto de seleção.</a:t>
            </a:r>
            <a:endParaRPr sz="1600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Work Sans"/>
              <a:ea typeface="Work Sans"/>
              <a:cs typeface="Work Sans"/>
              <a:sym typeface="Work Sa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Work Sans"/>
              <a:buChar char="-"/>
            </a:pPr>
            <a:r>
              <a:rPr lang="en" sz="1600">
                <a:latin typeface="Work Sans"/>
                <a:ea typeface="Work Sans"/>
                <a:cs typeface="Work Sans"/>
                <a:sym typeface="Work Sans"/>
              </a:rPr>
              <a:t>Embutido: a seleção é feita pelo classificador. Ex.: Random Forest</a:t>
            </a:r>
            <a:endParaRPr sz="1600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420" name="Google Shape;420;p36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37"/>
          <p:cNvSpPr txBox="1"/>
          <p:nvPr/>
        </p:nvSpPr>
        <p:spPr>
          <a:xfrm>
            <a:off x="514350" y="325931"/>
            <a:ext cx="7143000" cy="884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1C1E20"/>
                </a:solidFill>
                <a:latin typeface="Work Sans"/>
                <a:ea typeface="Work Sans"/>
                <a:cs typeface="Work Sans"/>
                <a:sym typeface="Work Sans"/>
              </a:rPr>
              <a:t>Seleção de Features</a:t>
            </a:r>
            <a:endParaRPr b="1" sz="3600">
              <a:solidFill>
                <a:srgbClr val="1C1E2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426" name="Google Shape;426;p37"/>
          <p:cNvSpPr txBox="1"/>
          <p:nvPr/>
        </p:nvSpPr>
        <p:spPr>
          <a:xfrm>
            <a:off x="495450" y="1345600"/>
            <a:ext cx="7794600" cy="31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Work Sans"/>
                <a:ea typeface="Work Sans"/>
                <a:cs typeface="Work Sans"/>
                <a:sym typeface="Work Sans"/>
              </a:rPr>
              <a:t>Técnicas Estatísticas:</a:t>
            </a:r>
            <a:endParaRPr sz="1600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427" name="Google Shape;427;p37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28" name="Google Shape;42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6362" y="1703500"/>
            <a:ext cx="6223174" cy="324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38"/>
          <p:cNvSpPr txBox="1"/>
          <p:nvPr/>
        </p:nvSpPr>
        <p:spPr>
          <a:xfrm>
            <a:off x="514350" y="325925"/>
            <a:ext cx="7508700" cy="884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1C1E20"/>
                </a:solidFill>
                <a:latin typeface="Work Sans"/>
                <a:ea typeface="Work Sans"/>
                <a:cs typeface="Work Sans"/>
                <a:sym typeface="Work Sans"/>
              </a:rPr>
              <a:t>Feature Bias ou Viés de Atributos</a:t>
            </a:r>
            <a:endParaRPr b="1" sz="3600">
              <a:solidFill>
                <a:srgbClr val="1C1E2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434" name="Google Shape;434;p38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435" name="Google Shape;435;p38"/>
          <p:cNvGrpSpPr/>
          <p:nvPr/>
        </p:nvGrpSpPr>
        <p:grpSpPr>
          <a:xfrm>
            <a:off x="383433" y="1210333"/>
            <a:ext cx="3576177" cy="3567657"/>
            <a:chOff x="5052075" y="962325"/>
            <a:chExt cx="3632850" cy="3989775"/>
          </a:xfrm>
        </p:grpSpPr>
        <p:pic>
          <p:nvPicPr>
            <p:cNvPr id="436" name="Google Shape;436;p3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052075" y="3050550"/>
              <a:ext cx="3632850" cy="1901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7" name="Google Shape;437;p3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052075" y="962325"/>
              <a:ext cx="3632849" cy="208822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38" name="Google Shape;438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21525" y="1210325"/>
            <a:ext cx="4444650" cy="255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39"/>
          <p:cNvSpPr txBox="1"/>
          <p:nvPr/>
        </p:nvSpPr>
        <p:spPr>
          <a:xfrm>
            <a:off x="514350" y="325925"/>
            <a:ext cx="7508700" cy="884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1C1E20"/>
                </a:solidFill>
                <a:latin typeface="Work Sans"/>
                <a:ea typeface="Work Sans"/>
                <a:cs typeface="Work Sans"/>
                <a:sym typeface="Work Sans"/>
              </a:rPr>
              <a:t>Feature Bias ou Viés de Atributos</a:t>
            </a:r>
            <a:endParaRPr b="1" sz="3600">
              <a:solidFill>
                <a:srgbClr val="1C1E2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444" name="Google Shape;444;p39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45" name="Google Shape;445;p39"/>
          <p:cNvSpPr txBox="1"/>
          <p:nvPr/>
        </p:nvSpPr>
        <p:spPr>
          <a:xfrm>
            <a:off x="495450" y="1345600"/>
            <a:ext cx="8201100" cy="31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Outros exemplos: 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SzPts val="1500"/>
              <a:buFont typeface="Work Sans"/>
              <a:buChar char="-"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Os homens são menos propensos do que as mulheres a relatar uma história familiar de câncer, mesmo que exista; essa diferença pode levar a uma </a:t>
            </a:r>
            <a:r>
              <a:rPr b="1" lang="en" sz="1500">
                <a:latin typeface="Work Sans"/>
                <a:ea typeface="Work Sans"/>
                <a:cs typeface="Work Sans"/>
                <a:sym typeface="Work Sans"/>
              </a:rPr>
              <a:t>subestimação do risco para o sexo masculino</a:t>
            </a: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.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SzPts val="1500"/>
              <a:buFont typeface="Work Sans"/>
              <a:buChar char="-"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O uso de prisões prévias em modelos de reincidência criminal tem sido criticado porque as prisões não refletem os crimes subjacentes de maneira uniforme. Por exemplo, quando há </a:t>
            </a:r>
            <a:r>
              <a:rPr b="1" lang="en" sz="1500">
                <a:latin typeface="Work Sans"/>
                <a:ea typeface="Work Sans"/>
                <a:cs typeface="Work Sans"/>
                <a:sym typeface="Work Sans"/>
              </a:rPr>
              <a:t>diferenças raciais na detecção de crimes</a:t>
            </a: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 ou no uso de prisões versus advertências, um modelo pode </a:t>
            </a:r>
            <a:r>
              <a:rPr b="1" lang="en" sz="1500">
                <a:latin typeface="Work Sans"/>
                <a:ea typeface="Work Sans"/>
                <a:cs typeface="Work Sans"/>
                <a:sym typeface="Work Sans"/>
              </a:rPr>
              <a:t>superestimar os riscos para alguns grupos</a:t>
            </a:r>
            <a:endParaRPr b="1" sz="1500">
              <a:latin typeface="Work Sans"/>
              <a:ea typeface="Work Sans"/>
              <a:cs typeface="Work Sans"/>
              <a:sym typeface="Work Sans"/>
            </a:endParaRPr>
          </a:p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SzPts val="1500"/>
              <a:buFont typeface="Work Sans"/>
              <a:buChar char="-"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Datasets de detecção de algumas doenças podem ter </a:t>
            </a:r>
            <a:r>
              <a:rPr b="1" lang="en" sz="1500">
                <a:latin typeface="Work Sans"/>
                <a:ea typeface="Work Sans"/>
                <a:cs typeface="Work Sans"/>
                <a:sym typeface="Work Sans"/>
              </a:rPr>
              <a:t>baixa representatividade de grupos </a:t>
            </a:r>
            <a:r>
              <a:rPr b="1" lang="en" sz="1500">
                <a:latin typeface="Work Sans"/>
                <a:ea typeface="Work Sans"/>
                <a:cs typeface="Work Sans"/>
                <a:sym typeface="Work Sans"/>
              </a:rPr>
              <a:t>sub representados</a:t>
            </a: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.</a:t>
            </a: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 Um modelo treinado com esses dados pode não funcionar bem para toda a população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40"/>
          <p:cNvSpPr txBox="1"/>
          <p:nvPr/>
        </p:nvSpPr>
        <p:spPr>
          <a:xfrm>
            <a:off x="514350" y="325925"/>
            <a:ext cx="7508700" cy="884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1C1E20"/>
                </a:solidFill>
                <a:latin typeface="Work Sans"/>
                <a:ea typeface="Work Sans"/>
                <a:cs typeface="Work Sans"/>
                <a:sym typeface="Work Sans"/>
              </a:rPr>
              <a:t>Feature Bias ou Viés de Atributos</a:t>
            </a:r>
            <a:endParaRPr b="1" sz="3600">
              <a:solidFill>
                <a:srgbClr val="1C1E2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451" name="Google Shape;451;p40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52" name="Google Shape;452;p40"/>
          <p:cNvSpPr txBox="1"/>
          <p:nvPr/>
        </p:nvSpPr>
        <p:spPr>
          <a:xfrm>
            <a:off x="495450" y="1345600"/>
            <a:ext cx="8201100" cy="31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O que podemos fazer para evitar esses viés: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SzPts val="1500"/>
              <a:buFont typeface="Work Sans"/>
              <a:buChar char="-"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Idealmente: usar dados que sejam adequadamente representativos e grandes o suficiente para neutralizar possíveis problemas de viés.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SzPts val="1500"/>
              <a:buFont typeface="Work Sans"/>
              <a:buChar char="-"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Modificar os dados corrigindo o viés: ex.: balanceando as classes entre os grupos analisados.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SzPts val="1500"/>
              <a:buFont typeface="Work Sans"/>
              <a:buChar char="-"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Criar modelos separados para cada grupo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SzPts val="1500"/>
              <a:buFont typeface="Work Sans"/>
              <a:buChar char="-"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Testar e validar bem o seu modelo com métricas adequadas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SzPts val="1500"/>
              <a:buFont typeface="Work Sans"/>
              <a:buChar char="-"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Utilizar técnicas de interpretabilidade para entender e garantir que o seu modelo não está agindo de forma enviesada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SzPts val="1500"/>
              <a:buFont typeface="Work Sans"/>
              <a:buChar char="-"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Monitorar o seu modelo ao longo do tempo para garantir que não está ocorrendo nenhum viés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41"/>
          <p:cNvSpPr txBox="1"/>
          <p:nvPr/>
        </p:nvSpPr>
        <p:spPr>
          <a:xfrm>
            <a:off x="514350" y="325925"/>
            <a:ext cx="7508700" cy="884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1C1E20"/>
                </a:solidFill>
                <a:latin typeface="Work Sans"/>
                <a:ea typeface="Work Sans"/>
                <a:cs typeface="Work Sans"/>
                <a:sym typeface="Work Sans"/>
              </a:rPr>
              <a:t>Feature Bias ou Viés de Atributos</a:t>
            </a:r>
            <a:endParaRPr b="1" sz="3600">
              <a:solidFill>
                <a:srgbClr val="1C1E2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458" name="Google Shape;458;p41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59" name="Google Shape;459;p41"/>
          <p:cNvSpPr txBox="1"/>
          <p:nvPr/>
        </p:nvSpPr>
        <p:spPr>
          <a:xfrm>
            <a:off x="495450" y="1345600"/>
            <a:ext cx="8201100" cy="31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O que podemos fazer para evitar esses viés: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SzPts val="1500"/>
              <a:buFont typeface="Work Sans"/>
              <a:buChar char="-"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Idealmente: usar dados que sejam adequadamente representativos e grandes o suficiente para neutralizar possíveis problemas de viés.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SzPts val="1500"/>
              <a:buFont typeface="Work Sans"/>
              <a:buChar char="-"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Modificar os dados corrigindo o viés: ex.: balanceando as classes entre os grupos analisados.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SzPts val="1500"/>
              <a:buFont typeface="Work Sans"/>
              <a:buChar char="-"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Criar modelos separados para cada grupo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Clr>
                <a:srgbClr val="B41F79"/>
              </a:buClr>
              <a:buSzPts val="1500"/>
              <a:buFont typeface="Work Sans"/>
              <a:buChar char="-"/>
            </a:pPr>
            <a:r>
              <a:rPr lang="en" sz="1500">
                <a:solidFill>
                  <a:srgbClr val="B41F79"/>
                </a:solidFill>
                <a:latin typeface="Work Sans"/>
                <a:ea typeface="Work Sans"/>
                <a:cs typeface="Work Sans"/>
                <a:sym typeface="Work Sans"/>
              </a:rPr>
              <a:t>Testar e validar bem o seu modelo com métricas adequadas</a:t>
            </a:r>
            <a:endParaRPr sz="1500">
              <a:solidFill>
                <a:srgbClr val="B41F79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Clr>
                <a:srgbClr val="B41F79"/>
              </a:buClr>
              <a:buSzPts val="1500"/>
              <a:buFont typeface="Work Sans"/>
              <a:buChar char="-"/>
            </a:pPr>
            <a:r>
              <a:rPr lang="en" sz="1500">
                <a:solidFill>
                  <a:srgbClr val="B41F79"/>
                </a:solidFill>
                <a:latin typeface="Work Sans"/>
                <a:ea typeface="Work Sans"/>
                <a:cs typeface="Work Sans"/>
                <a:sym typeface="Work Sans"/>
              </a:rPr>
              <a:t>Utilizar técnicas de interpretabilidade para entender e garantir que o seu modelo não está agindo de forma enviesada</a:t>
            </a:r>
            <a:endParaRPr sz="1500">
              <a:solidFill>
                <a:srgbClr val="B41F79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SzPts val="1500"/>
              <a:buFont typeface="Work Sans"/>
              <a:buChar char="-"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Monitorar o seu modelo ao longo do tempo para garantir que não está ocorrendo nenhum viés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460" name="Google Shape;460;p41"/>
          <p:cNvSpPr/>
          <p:nvPr/>
        </p:nvSpPr>
        <p:spPr>
          <a:xfrm>
            <a:off x="7125125" y="2995925"/>
            <a:ext cx="1844700" cy="732900"/>
          </a:xfrm>
          <a:prstGeom prst="wedgeEllipseCallout">
            <a:avLst>
              <a:gd fmla="val -56708" name="adj1"/>
              <a:gd fmla="val 37133" name="adj2"/>
            </a:avLst>
          </a:prstGeom>
          <a:noFill/>
          <a:ln cap="flat" cmpd="sng" w="9525">
            <a:solidFill>
              <a:srgbClr val="B41F7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Veremos esses em breve</a:t>
            </a:r>
            <a:endParaRPr sz="11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42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66" name="Google Shape;466;p42"/>
          <p:cNvSpPr txBox="1"/>
          <p:nvPr/>
        </p:nvSpPr>
        <p:spPr>
          <a:xfrm>
            <a:off x="159450" y="2171550"/>
            <a:ext cx="4609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Curso de 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Ética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em IA do Kaggle:</a:t>
            </a:r>
            <a:endParaRPr sz="1800">
              <a:solidFill>
                <a:schemeClr val="accent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67" name="Google Shape;467;p42"/>
          <p:cNvSpPr txBox="1"/>
          <p:nvPr/>
        </p:nvSpPr>
        <p:spPr>
          <a:xfrm>
            <a:off x="514375" y="835500"/>
            <a:ext cx="4254300" cy="884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1C1E20"/>
                </a:solidFill>
                <a:latin typeface="Work Sans"/>
                <a:ea typeface="Work Sans"/>
                <a:cs typeface="Work Sans"/>
                <a:sym typeface="Work Sans"/>
              </a:rPr>
              <a:t>Sugestão para mais aprendizado:</a:t>
            </a:r>
            <a:endParaRPr b="1" sz="3600">
              <a:solidFill>
                <a:srgbClr val="1C1E2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468" name="Google Shape;468;p42"/>
          <p:cNvSpPr txBox="1"/>
          <p:nvPr/>
        </p:nvSpPr>
        <p:spPr>
          <a:xfrm>
            <a:off x="801125" y="2728475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https://www.kaggle.com/learn/intro-to-ai-ethics</a:t>
            </a:r>
            <a:endParaRPr/>
          </a:p>
        </p:txBody>
      </p:sp>
      <p:pic>
        <p:nvPicPr>
          <p:cNvPr id="469" name="Google Shape;469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55900" y="835500"/>
            <a:ext cx="3657600" cy="274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6"/>
          <p:cNvSpPr txBox="1"/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/>
              <a:t>Quem somos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?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8" name="Google Shape;228;p16"/>
          <p:cNvSpPr txBox="1"/>
          <p:nvPr>
            <p:ph idx="2" type="body"/>
          </p:nvPr>
        </p:nvSpPr>
        <p:spPr>
          <a:xfrm>
            <a:off x="4361100" y="1993250"/>
            <a:ext cx="4284600" cy="17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700">
              <a:solidFill>
                <a:schemeClr val="dk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Head de Dados na NeuralMed</a:t>
            </a:r>
            <a:endParaRPr b="1" sz="14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Roboto"/>
              <a:buChar char="●"/>
            </a:pPr>
            <a:r>
              <a:rPr lang="en" sz="14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Mestra em Sistemas de Informação pela USP com pesquisa em inteligência artificial e área de aplicação em saúde</a:t>
            </a:r>
            <a:endParaRPr sz="14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</a:pPr>
            <a:r>
              <a:rPr lang="en" sz="14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Co-fundadora da MIA</a:t>
            </a:r>
            <a:endParaRPr sz="14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9" name="Google Shape;229;p16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30" name="Google Shape;230;p16"/>
          <p:cNvGrpSpPr/>
          <p:nvPr/>
        </p:nvGrpSpPr>
        <p:grpSpPr>
          <a:xfrm>
            <a:off x="256837" y="552787"/>
            <a:ext cx="445578" cy="445773"/>
            <a:chOff x="557511" y="3214925"/>
            <a:chExt cx="719836" cy="720150"/>
          </a:xfrm>
        </p:grpSpPr>
        <p:sp>
          <p:nvSpPr>
            <p:cNvPr id="231" name="Google Shape;231;p16"/>
            <p:cNvSpPr/>
            <p:nvPr/>
          </p:nvSpPr>
          <p:spPr>
            <a:xfrm>
              <a:off x="557511" y="3214925"/>
              <a:ext cx="434543" cy="347863"/>
            </a:xfrm>
            <a:custGeom>
              <a:rect b="b" l="l" r="r" t="t"/>
              <a:pathLst>
                <a:path extrusionOk="0" h="412" w="515">
                  <a:moveTo>
                    <a:pt x="159" y="412"/>
                  </a:moveTo>
                  <a:cubicBezTo>
                    <a:pt x="147" y="402"/>
                    <a:pt x="139" y="388"/>
                    <a:pt x="139" y="373"/>
                  </a:cubicBezTo>
                  <a:cubicBezTo>
                    <a:pt x="139" y="358"/>
                    <a:pt x="146" y="344"/>
                    <a:pt x="158" y="334"/>
                  </a:cubicBezTo>
                  <a:cubicBezTo>
                    <a:pt x="175" y="319"/>
                    <a:pt x="200" y="312"/>
                    <a:pt x="227" y="312"/>
                  </a:cubicBezTo>
                  <a:cubicBezTo>
                    <a:pt x="254" y="312"/>
                    <a:pt x="278" y="319"/>
                    <a:pt x="296" y="334"/>
                  </a:cubicBezTo>
                  <a:cubicBezTo>
                    <a:pt x="307" y="344"/>
                    <a:pt x="314" y="358"/>
                    <a:pt x="314" y="373"/>
                  </a:cubicBezTo>
                  <a:cubicBezTo>
                    <a:pt x="314" y="388"/>
                    <a:pt x="307" y="402"/>
                    <a:pt x="295" y="412"/>
                  </a:cubicBezTo>
                  <a:cubicBezTo>
                    <a:pt x="402" y="412"/>
                    <a:pt x="402" y="412"/>
                    <a:pt x="402" y="412"/>
                  </a:cubicBezTo>
                  <a:cubicBezTo>
                    <a:pt x="408" y="412"/>
                    <a:pt x="413" y="407"/>
                    <a:pt x="413" y="401"/>
                  </a:cubicBezTo>
                  <a:cubicBezTo>
                    <a:pt x="413" y="262"/>
                    <a:pt x="413" y="262"/>
                    <a:pt x="413" y="262"/>
                  </a:cubicBezTo>
                  <a:cubicBezTo>
                    <a:pt x="414" y="258"/>
                    <a:pt x="418" y="253"/>
                    <a:pt x="423" y="253"/>
                  </a:cubicBezTo>
                  <a:cubicBezTo>
                    <a:pt x="433" y="253"/>
                    <a:pt x="442" y="253"/>
                    <a:pt x="448" y="262"/>
                  </a:cubicBezTo>
                  <a:cubicBezTo>
                    <a:pt x="452" y="267"/>
                    <a:pt x="454" y="272"/>
                    <a:pt x="457" y="277"/>
                  </a:cubicBezTo>
                  <a:cubicBezTo>
                    <a:pt x="467" y="293"/>
                    <a:pt x="487" y="294"/>
                    <a:pt x="499" y="280"/>
                  </a:cubicBezTo>
                  <a:cubicBezTo>
                    <a:pt x="510" y="266"/>
                    <a:pt x="515" y="246"/>
                    <a:pt x="514" y="228"/>
                  </a:cubicBezTo>
                  <a:cubicBezTo>
                    <a:pt x="515" y="210"/>
                    <a:pt x="510" y="190"/>
                    <a:pt x="499" y="176"/>
                  </a:cubicBezTo>
                  <a:cubicBezTo>
                    <a:pt x="487" y="161"/>
                    <a:pt x="467" y="162"/>
                    <a:pt x="457" y="178"/>
                  </a:cubicBezTo>
                  <a:cubicBezTo>
                    <a:pt x="454" y="183"/>
                    <a:pt x="452" y="189"/>
                    <a:pt x="448" y="194"/>
                  </a:cubicBezTo>
                  <a:cubicBezTo>
                    <a:pt x="442" y="203"/>
                    <a:pt x="433" y="203"/>
                    <a:pt x="423" y="203"/>
                  </a:cubicBezTo>
                  <a:cubicBezTo>
                    <a:pt x="418" y="202"/>
                    <a:pt x="414" y="198"/>
                    <a:pt x="413" y="194"/>
                  </a:cubicBezTo>
                  <a:cubicBezTo>
                    <a:pt x="413" y="12"/>
                    <a:pt x="413" y="12"/>
                    <a:pt x="413" y="12"/>
                  </a:cubicBezTo>
                  <a:cubicBezTo>
                    <a:pt x="413" y="5"/>
                    <a:pt x="408" y="0"/>
                    <a:pt x="40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401"/>
                    <a:pt x="0" y="401"/>
                    <a:pt x="0" y="401"/>
                  </a:cubicBezTo>
                  <a:cubicBezTo>
                    <a:pt x="0" y="407"/>
                    <a:pt x="5" y="412"/>
                    <a:pt x="11" y="412"/>
                  </a:cubicBezTo>
                  <a:lnTo>
                    <a:pt x="159" y="412"/>
                  </a:lnTo>
                  <a:close/>
                </a:path>
              </a:pathLst>
            </a:custGeom>
            <a:solidFill>
              <a:srgbClr val="B41F79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" name="Google Shape;232;p16"/>
            <p:cNvSpPr/>
            <p:nvPr/>
          </p:nvSpPr>
          <p:spPr>
            <a:xfrm>
              <a:off x="929646" y="3214925"/>
              <a:ext cx="347700" cy="434664"/>
            </a:xfrm>
            <a:custGeom>
              <a:rect b="b" l="l" r="r" t="t"/>
              <a:pathLst>
                <a:path extrusionOk="0" h="515" w="412">
                  <a:moveTo>
                    <a:pt x="0" y="160"/>
                  </a:moveTo>
                  <a:cubicBezTo>
                    <a:pt x="10" y="148"/>
                    <a:pt x="24" y="140"/>
                    <a:pt x="39" y="140"/>
                  </a:cubicBezTo>
                  <a:cubicBezTo>
                    <a:pt x="54" y="140"/>
                    <a:pt x="68" y="147"/>
                    <a:pt x="78" y="159"/>
                  </a:cubicBezTo>
                  <a:cubicBezTo>
                    <a:pt x="93" y="176"/>
                    <a:pt x="100" y="201"/>
                    <a:pt x="100" y="228"/>
                  </a:cubicBezTo>
                  <a:cubicBezTo>
                    <a:pt x="100" y="255"/>
                    <a:pt x="93" y="279"/>
                    <a:pt x="78" y="296"/>
                  </a:cubicBezTo>
                  <a:cubicBezTo>
                    <a:pt x="68" y="308"/>
                    <a:pt x="54" y="315"/>
                    <a:pt x="39" y="315"/>
                  </a:cubicBezTo>
                  <a:cubicBezTo>
                    <a:pt x="24" y="315"/>
                    <a:pt x="10" y="308"/>
                    <a:pt x="0" y="296"/>
                  </a:cubicBezTo>
                  <a:cubicBezTo>
                    <a:pt x="0" y="402"/>
                    <a:pt x="0" y="402"/>
                    <a:pt x="0" y="402"/>
                  </a:cubicBezTo>
                  <a:cubicBezTo>
                    <a:pt x="0" y="409"/>
                    <a:pt x="5" y="414"/>
                    <a:pt x="11" y="414"/>
                  </a:cubicBezTo>
                  <a:cubicBezTo>
                    <a:pt x="150" y="414"/>
                    <a:pt x="150" y="414"/>
                    <a:pt x="150" y="414"/>
                  </a:cubicBezTo>
                  <a:cubicBezTo>
                    <a:pt x="154" y="415"/>
                    <a:pt x="159" y="419"/>
                    <a:pt x="159" y="424"/>
                  </a:cubicBezTo>
                  <a:cubicBezTo>
                    <a:pt x="159" y="434"/>
                    <a:pt x="159" y="443"/>
                    <a:pt x="150" y="449"/>
                  </a:cubicBezTo>
                  <a:cubicBezTo>
                    <a:pt x="145" y="452"/>
                    <a:pt x="140" y="455"/>
                    <a:pt x="135" y="458"/>
                  </a:cubicBezTo>
                  <a:cubicBezTo>
                    <a:pt x="119" y="468"/>
                    <a:pt x="118" y="488"/>
                    <a:pt x="132" y="500"/>
                  </a:cubicBezTo>
                  <a:cubicBezTo>
                    <a:pt x="146" y="511"/>
                    <a:pt x="166" y="515"/>
                    <a:pt x="184" y="515"/>
                  </a:cubicBezTo>
                  <a:cubicBezTo>
                    <a:pt x="202" y="515"/>
                    <a:pt x="222" y="511"/>
                    <a:pt x="236" y="500"/>
                  </a:cubicBezTo>
                  <a:cubicBezTo>
                    <a:pt x="251" y="488"/>
                    <a:pt x="250" y="468"/>
                    <a:pt x="234" y="458"/>
                  </a:cubicBezTo>
                  <a:cubicBezTo>
                    <a:pt x="229" y="455"/>
                    <a:pt x="223" y="452"/>
                    <a:pt x="218" y="449"/>
                  </a:cubicBezTo>
                  <a:cubicBezTo>
                    <a:pt x="209" y="443"/>
                    <a:pt x="209" y="434"/>
                    <a:pt x="209" y="424"/>
                  </a:cubicBezTo>
                  <a:cubicBezTo>
                    <a:pt x="210" y="419"/>
                    <a:pt x="214" y="415"/>
                    <a:pt x="218" y="414"/>
                  </a:cubicBezTo>
                  <a:cubicBezTo>
                    <a:pt x="400" y="414"/>
                    <a:pt x="400" y="414"/>
                    <a:pt x="400" y="414"/>
                  </a:cubicBezTo>
                  <a:cubicBezTo>
                    <a:pt x="407" y="414"/>
                    <a:pt x="412" y="409"/>
                    <a:pt x="412" y="402"/>
                  </a:cubicBezTo>
                  <a:cubicBezTo>
                    <a:pt x="412" y="12"/>
                    <a:pt x="412" y="12"/>
                    <a:pt x="412" y="12"/>
                  </a:cubicBezTo>
                  <a:cubicBezTo>
                    <a:pt x="412" y="5"/>
                    <a:pt x="407" y="0"/>
                    <a:pt x="400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lnTo>
                    <a:pt x="0" y="160"/>
                  </a:lnTo>
                  <a:close/>
                </a:path>
              </a:pathLst>
            </a:custGeom>
            <a:solidFill>
              <a:srgbClr val="C71563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" name="Google Shape;233;p16"/>
            <p:cNvSpPr/>
            <p:nvPr/>
          </p:nvSpPr>
          <p:spPr>
            <a:xfrm>
              <a:off x="557511" y="3500411"/>
              <a:ext cx="347040" cy="434664"/>
            </a:xfrm>
            <a:custGeom>
              <a:rect b="b" l="l" r="r" t="t"/>
              <a:pathLst>
                <a:path extrusionOk="0" h="515" w="411">
                  <a:moveTo>
                    <a:pt x="411" y="356"/>
                  </a:moveTo>
                  <a:cubicBezTo>
                    <a:pt x="401" y="368"/>
                    <a:pt x="387" y="376"/>
                    <a:pt x="372" y="376"/>
                  </a:cubicBezTo>
                  <a:cubicBezTo>
                    <a:pt x="357" y="376"/>
                    <a:pt x="343" y="369"/>
                    <a:pt x="333" y="357"/>
                  </a:cubicBezTo>
                  <a:cubicBezTo>
                    <a:pt x="318" y="340"/>
                    <a:pt x="311" y="315"/>
                    <a:pt x="311" y="288"/>
                  </a:cubicBezTo>
                  <a:cubicBezTo>
                    <a:pt x="311" y="261"/>
                    <a:pt x="318" y="237"/>
                    <a:pt x="333" y="219"/>
                  </a:cubicBezTo>
                  <a:cubicBezTo>
                    <a:pt x="343" y="207"/>
                    <a:pt x="357" y="201"/>
                    <a:pt x="372" y="201"/>
                  </a:cubicBezTo>
                  <a:cubicBezTo>
                    <a:pt x="387" y="201"/>
                    <a:pt x="401" y="208"/>
                    <a:pt x="411" y="220"/>
                  </a:cubicBezTo>
                  <a:cubicBezTo>
                    <a:pt x="411" y="113"/>
                    <a:pt x="411" y="113"/>
                    <a:pt x="411" y="113"/>
                  </a:cubicBezTo>
                  <a:cubicBezTo>
                    <a:pt x="411" y="107"/>
                    <a:pt x="406" y="102"/>
                    <a:pt x="400" y="102"/>
                  </a:cubicBezTo>
                  <a:cubicBezTo>
                    <a:pt x="261" y="102"/>
                    <a:pt x="261" y="102"/>
                    <a:pt x="261" y="102"/>
                  </a:cubicBezTo>
                  <a:cubicBezTo>
                    <a:pt x="257" y="100"/>
                    <a:pt x="252" y="97"/>
                    <a:pt x="252" y="92"/>
                  </a:cubicBezTo>
                  <a:cubicBezTo>
                    <a:pt x="252" y="82"/>
                    <a:pt x="252" y="73"/>
                    <a:pt x="261" y="67"/>
                  </a:cubicBezTo>
                  <a:cubicBezTo>
                    <a:pt x="266" y="63"/>
                    <a:pt x="271" y="61"/>
                    <a:pt x="276" y="58"/>
                  </a:cubicBezTo>
                  <a:cubicBezTo>
                    <a:pt x="293" y="48"/>
                    <a:pt x="294" y="28"/>
                    <a:pt x="279" y="16"/>
                  </a:cubicBezTo>
                  <a:cubicBezTo>
                    <a:pt x="265" y="5"/>
                    <a:pt x="245" y="0"/>
                    <a:pt x="227" y="1"/>
                  </a:cubicBezTo>
                  <a:cubicBezTo>
                    <a:pt x="209" y="0"/>
                    <a:pt x="189" y="5"/>
                    <a:pt x="175" y="16"/>
                  </a:cubicBezTo>
                  <a:cubicBezTo>
                    <a:pt x="160" y="28"/>
                    <a:pt x="161" y="48"/>
                    <a:pt x="177" y="58"/>
                  </a:cubicBezTo>
                  <a:cubicBezTo>
                    <a:pt x="182" y="61"/>
                    <a:pt x="188" y="63"/>
                    <a:pt x="193" y="67"/>
                  </a:cubicBezTo>
                  <a:cubicBezTo>
                    <a:pt x="202" y="73"/>
                    <a:pt x="202" y="82"/>
                    <a:pt x="202" y="92"/>
                  </a:cubicBezTo>
                  <a:cubicBezTo>
                    <a:pt x="201" y="97"/>
                    <a:pt x="197" y="100"/>
                    <a:pt x="193" y="102"/>
                  </a:cubicBezTo>
                  <a:cubicBezTo>
                    <a:pt x="11" y="102"/>
                    <a:pt x="11" y="102"/>
                    <a:pt x="11" y="102"/>
                  </a:cubicBezTo>
                  <a:cubicBezTo>
                    <a:pt x="5" y="102"/>
                    <a:pt x="0" y="107"/>
                    <a:pt x="0" y="113"/>
                  </a:cubicBezTo>
                  <a:cubicBezTo>
                    <a:pt x="0" y="504"/>
                    <a:pt x="0" y="504"/>
                    <a:pt x="0" y="504"/>
                  </a:cubicBezTo>
                  <a:cubicBezTo>
                    <a:pt x="0" y="510"/>
                    <a:pt x="5" y="515"/>
                    <a:pt x="11" y="515"/>
                  </a:cubicBezTo>
                  <a:cubicBezTo>
                    <a:pt x="400" y="515"/>
                    <a:pt x="400" y="515"/>
                    <a:pt x="400" y="515"/>
                  </a:cubicBezTo>
                  <a:cubicBezTo>
                    <a:pt x="406" y="515"/>
                    <a:pt x="411" y="510"/>
                    <a:pt x="411" y="504"/>
                  </a:cubicBezTo>
                  <a:lnTo>
                    <a:pt x="411" y="356"/>
                  </a:lnTo>
                  <a:close/>
                </a:path>
              </a:pathLst>
            </a:custGeom>
            <a:solidFill>
              <a:srgbClr val="EEE7EB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" name="Google Shape;234;p16"/>
            <p:cNvSpPr/>
            <p:nvPr/>
          </p:nvSpPr>
          <p:spPr>
            <a:xfrm>
              <a:off x="842804" y="3588202"/>
              <a:ext cx="434543" cy="346873"/>
            </a:xfrm>
            <a:custGeom>
              <a:rect b="b" l="l" r="r" t="t"/>
              <a:pathLst>
                <a:path extrusionOk="0" h="411" w="515">
                  <a:moveTo>
                    <a:pt x="355" y="0"/>
                  </a:moveTo>
                  <a:cubicBezTo>
                    <a:pt x="367" y="10"/>
                    <a:pt x="375" y="24"/>
                    <a:pt x="375" y="39"/>
                  </a:cubicBezTo>
                  <a:cubicBezTo>
                    <a:pt x="375" y="54"/>
                    <a:pt x="368" y="68"/>
                    <a:pt x="356" y="78"/>
                  </a:cubicBezTo>
                  <a:cubicBezTo>
                    <a:pt x="339" y="93"/>
                    <a:pt x="314" y="100"/>
                    <a:pt x="287" y="100"/>
                  </a:cubicBezTo>
                  <a:cubicBezTo>
                    <a:pt x="260" y="100"/>
                    <a:pt x="236" y="93"/>
                    <a:pt x="219" y="78"/>
                  </a:cubicBezTo>
                  <a:cubicBezTo>
                    <a:pt x="207" y="68"/>
                    <a:pt x="200" y="54"/>
                    <a:pt x="200" y="39"/>
                  </a:cubicBezTo>
                  <a:cubicBezTo>
                    <a:pt x="200" y="24"/>
                    <a:pt x="207" y="10"/>
                    <a:pt x="219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6" y="0"/>
                    <a:pt x="101" y="5"/>
                    <a:pt x="101" y="11"/>
                  </a:cubicBezTo>
                  <a:cubicBezTo>
                    <a:pt x="101" y="150"/>
                    <a:pt x="101" y="150"/>
                    <a:pt x="101" y="150"/>
                  </a:cubicBezTo>
                  <a:cubicBezTo>
                    <a:pt x="100" y="154"/>
                    <a:pt x="96" y="159"/>
                    <a:pt x="91" y="159"/>
                  </a:cubicBezTo>
                  <a:cubicBezTo>
                    <a:pt x="81" y="159"/>
                    <a:pt x="72" y="159"/>
                    <a:pt x="66" y="150"/>
                  </a:cubicBezTo>
                  <a:cubicBezTo>
                    <a:pt x="63" y="145"/>
                    <a:pt x="60" y="140"/>
                    <a:pt x="57" y="135"/>
                  </a:cubicBezTo>
                  <a:cubicBezTo>
                    <a:pt x="47" y="118"/>
                    <a:pt x="27" y="117"/>
                    <a:pt x="15" y="132"/>
                  </a:cubicBezTo>
                  <a:cubicBezTo>
                    <a:pt x="4" y="146"/>
                    <a:pt x="0" y="166"/>
                    <a:pt x="0" y="184"/>
                  </a:cubicBezTo>
                  <a:cubicBezTo>
                    <a:pt x="0" y="202"/>
                    <a:pt x="4" y="222"/>
                    <a:pt x="15" y="236"/>
                  </a:cubicBezTo>
                  <a:cubicBezTo>
                    <a:pt x="27" y="251"/>
                    <a:pt x="47" y="250"/>
                    <a:pt x="57" y="234"/>
                  </a:cubicBezTo>
                  <a:cubicBezTo>
                    <a:pt x="60" y="229"/>
                    <a:pt x="63" y="223"/>
                    <a:pt x="66" y="218"/>
                  </a:cubicBezTo>
                  <a:cubicBezTo>
                    <a:pt x="72" y="209"/>
                    <a:pt x="81" y="209"/>
                    <a:pt x="91" y="209"/>
                  </a:cubicBezTo>
                  <a:cubicBezTo>
                    <a:pt x="96" y="210"/>
                    <a:pt x="100" y="214"/>
                    <a:pt x="101" y="218"/>
                  </a:cubicBezTo>
                  <a:cubicBezTo>
                    <a:pt x="101" y="400"/>
                    <a:pt x="101" y="400"/>
                    <a:pt x="101" y="400"/>
                  </a:cubicBezTo>
                  <a:cubicBezTo>
                    <a:pt x="101" y="406"/>
                    <a:pt x="106" y="411"/>
                    <a:pt x="113" y="411"/>
                  </a:cubicBezTo>
                  <a:cubicBezTo>
                    <a:pt x="503" y="411"/>
                    <a:pt x="503" y="411"/>
                    <a:pt x="503" y="411"/>
                  </a:cubicBezTo>
                  <a:cubicBezTo>
                    <a:pt x="510" y="411"/>
                    <a:pt x="515" y="406"/>
                    <a:pt x="515" y="400"/>
                  </a:cubicBezTo>
                  <a:cubicBezTo>
                    <a:pt x="515" y="11"/>
                    <a:pt x="515" y="11"/>
                    <a:pt x="515" y="11"/>
                  </a:cubicBezTo>
                  <a:cubicBezTo>
                    <a:pt x="515" y="5"/>
                    <a:pt x="510" y="0"/>
                    <a:pt x="503" y="0"/>
                  </a:cubicBezTo>
                  <a:lnTo>
                    <a:pt x="355" y="0"/>
                  </a:lnTo>
                  <a:close/>
                </a:path>
              </a:pathLst>
            </a:custGeom>
            <a:solidFill>
              <a:srgbClr val="92A8C8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5" name="Google Shape;235;p16"/>
          <p:cNvSpPr txBox="1"/>
          <p:nvPr/>
        </p:nvSpPr>
        <p:spPr>
          <a:xfrm>
            <a:off x="4361103" y="1490979"/>
            <a:ext cx="3950400" cy="4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en" sz="28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Jéssica dos Santos</a:t>
            </a:r>
            <a:endParaRPr b="1" i="0" sz="2800" u="none" cap="none" strike="noStrike">
              <a:solidFill>
                <a:schemeClr val="accent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6" name="Google Shape;236;p16"/>
          <p:cNvPicPr preferRelativeResize="0"/>
          <p:nvPr/>
        </p:nvPicPr>
        <p:blipFill rotWithShape="1">
          <a:blip r:embed="rId3">
            <a:alphaModFix/>
          </a:blip>
          <a:srcRect b="0" l="14448" r="14448" t="0"/>
          <a:stretch/>
        </p:blipFill>
        <p:spPr>
          <a:xfrm>
            <a:off x="1032549" y="1464125"/>
            <a:ext cx="2430600" cy="3418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237" name="Google Shape;237;p16"/>
          <p:cNvSpPr txBox="1"/>
          <p:nvPr/>
        </p:nvSpPr>
        <p:spPr>
          <a:xfrm>
            <a:off x="4790575" y="3864925"/>
            <a:ext cx="2250900" cy="67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5400" lIns="25400" spcFirstLastPara="1" rIns="25400" wrap="square" tIns="25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400"/>
              <a:buFont typeface="Work Sans SemiBold"/>
              <a:buNone/>
            </a:pPr>
            <a:r>
              <a:rPr b="0" i="0" lang="en" sz="2400" u="none" cap="none" strike="noStrike">
                <a:solidFill>
                  <a:srgbClr val="595959"/>
                </a:solidFill>
                <a:latin typeface="Work Sans SemiBold"/>
                <a:ea typeface="Work Sans SemiBold"/>
                <a:cs typeface="Work Sans SemiBold"/>
                <a:sym typeface="Work Sans SemiBold"/>
              </a:rPr>
              <a:t> </a:t>
            </a:r>
            <a:r>
              <a:rPr lang="en">
                <a:solidFill>
                  <a:srgbClr val="595959"/>
                </a:solidFill>
                <a:latin typeface="Roboto Medium"/>
                <a:ea typeface="Roboto Medium"/>
                <a:cs typeface="Roboto Medium"/>
                <a:sym typeface="Roboto Medium"/>
              </a:rPr>
              <a:t>jessica-santos</a:t>
            </a:r>
            <a:endParaRPr i="0" u="none" cap="none" strike="noStrike">
              <a:solidFill>
                <a:srgbClr val="595959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400"/>
              <a:buFont typeface="Work Sans SemiBold"/>
              <a:buNone/>
            </a:pPr>
            <a:r>
              <a:t/>
            </a:r>
            <a:endParaRPr i="0" u="none" cap="none" strike="noStrike">
              <a:solidFill>
                <a:srgbClr val="595959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400"/>
              <a:buFont typeface="Work Sans SemiBold"/>
              <a:buNone/>
            </a:pPr>
            <a:r>
              <a:rPr i="0" lang="en" u="none" cap="none" strike="noStrike">
                <a:solidFill>
                  <a:srgbClr val="595959"/>
                </a:solidFill>
                <a:latin typeface="Roboto Medium"/>
                <a:ea typeface="Roboto Medium"/>
                <a:cs typeface="Roboto Medium"/>
                <a:sym typeface="Roboto Medium"/>
              </a:rPr>
              <a:t>  </a:t>
            </a:r>
            <a:r>
              <a:rPr lang="en">
                <a:solidFill>
                  <a:srgbClr val="595959"/>
                </a:solidFill>
                <a:latin typeface="Roboto Medium"/>
                <a:ea typeface="Roboto Medium"/>
                <a:cs typeface="Roboto Medium"/>
                <a:sym typeface="Roboto Medium"/>
              </a:rPr>
              <a:t>jessica-santos-oliveira</a:t>
            </a:r>
            <a:endParaRPr i="0" u="none" cap="none" strike="noStrike">
              <a:solidFill>
                <a:srgbClr val="595959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38" name="Google Shape;238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37646" y="4374225"/>
            <a:ext cx="252925" cy="25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16"/>
          <p:cNvPicPr preferRelativeResize="0"/>
          <p:nvPr/>
        </p:nvPicPr>
        <p:blipFill rotWithShape="1">
          <a:blip r:embed="rId5">
            <a:alphaModFix/>
          </a:blip>
          <a:srcRect b="13720" l="16911" r="15978" t="18257"/>
          <a:stretch/>
        </p:blipFill>
        <p:spPr>
          <a:xfrm>
            <a:off x="4537650" y="3919125"/>
            <a:ext cx="252933" cy="256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43"/>
          <p:cNvSpPr txBox="1"/>
          <p:nvPr/>
        </p:nvSpPr>
        <p:spPr>
          <a:xfrm>
            <a:off x="514350" y="325925"/>
            <a:ext cx="7508700" cy="884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1C1E20"/>
                </a:solidFill>
                <a:latin typeface="Work Sans"/>
                <a:ea typeface="Work Sans"/>
                <a:cs typeface="Work Sans"/>
                <a:sym typeface="Work Sans"/>
              </a:rPr>
              <a:t>Balanceamento das classes</a:t>
            </a:r>
            <a:endParaRPr b="1" sz="3600">
              <a:solidFill>
                <a:srgbClr val="1C1E2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475" name="Google Shape;475;p43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76" name="Google Shape;476;p43"/>
          <p:cNvSpPr txBox="1"/>
          <p:nvPr/>
        </p:nvSpPr>
        <p:spPr>
          <a:xfrm>
            <a:off x="495450" y="1345600"/>
            <a:ext cx="4799100" cy="31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SzPts val="1500"/>
              <a:buFont typeface="Work Sans"/>
              <a:buChar char="-"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Ex: Modelo para detectar doença de chron, nos dados de treinos menos de 1% é positivo. Resultado??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SzPts val="1500"/>
              <a:buFont typeface="Work Sans"/>
              <a:buChar char="-"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Modelo treinou que todo mundo é negativo, com isso, </a:t>
            </a:r>
            <a:r>
              <a:rPr b="1" lang="en" sz="1500">
                <a:latin typeface="Work Sans"/>
                <a:ea typeface="Work Sans"/>
                <a:cs typeface="Work Sans"/>
                <a:sym typeface="Work Sans"/>
              </a:rPr>
              <a:t>acurácia é de 99%</a:t>
            </a: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, já que só erra 1% das vezes.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477" name="Google Shape;477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2625" y="1885175"/>
            <a:ext cx="3162300" cy="2076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44"/>
          <p:cNvSpPr txBox="1"/>
          <p:nvPr/>
        </p:nvSpPr>
        <p:spPr>
          <a:xfrm>
            <a:off x="514350" y="325925"/>
            <a:ext cx="7508700" cy="884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1C1E20"/>
                </a:solidFill>
                <a:latin typeface="Work Sans"/>
                <a:ea typeface="Work Sans"/>
                <a:cs typeface="Work Sans"/>
                <a:sym typeface="Work Sans"/>
              </a:rPr>
              <a:t>Balanceamento das classes</a:t>
            </a:r>
            <a:endParaRPr b="1" sz="3600">
              <a:solidFill>
                <a:srgbClr val="1C1E2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483" name="Google Shape;483;p44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84" name="Google Shape;484;p44"/>
          <p:cNvSpPr txBox="1"/>
          <p:nvPr/>
        </p:nvSpPr>
        <p:spPr>
          <a:xfrm>
            <a:off x="495450" y="1345600"/>
            <a:ext cx="8201100" cy="31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Como corrigir?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e/ou uso de pesos: class weights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900">
                <a:latin typeface="Work Sans"/>
                <a:ea typeface="Work Sans"/>
                <a:cs typeface="Work Sans"/>
                <a:sym typeface="Work Sans"/>
              </a:rPr>
              <a:t>Além de analisar com métricas corretas**</a:t>
            </a:r>
            <a:endParaRPr b="1" sz="900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485" name="Google Shape;485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15025" y="1345589"/>
            <a:ext cx="6164099" cy="206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45"/>
          <p:cNvSpPr txBox="1"/>
          <p:nvPr/>
        </p:nvSpPr>
        <p:spPr>
          <a:xfrm>
            <a:off x="514350" y="799983"/>
            <a:ext cx="7143000" cy="884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1C1E20"/>
                </a:solidFill>
                <a:latin typeface="Work Sans"/>
                <a:ea typeface="Work Sans"/>
                <a:cs typeface="Work Sans"/>
                <a:sym typeface="Work Sans"/>
              </a:rPr>
              <a:t>Dados prontos!!</a:t>
            </a:r>
            <a:endParaRPr b="1" sz="3600">
              <a:solidFill>
                <a:srgbClr val="1C1E2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491" name="Google Shape;491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9922" y="1684386"/>
            <a:ext cx="3967706" cy="2231831"/>
          </a:xfrm>
          <a:prstGeom prst="rect">
            <a:avLst/>
          </a:prstGeom>
          <a:noFill/>
          <a:ln>
            <a:noFill/>
          </a:ln>
        </p:spPr>
      </p:pic>
      <p:sp>
        <p:nvSpPr>
          <p:cNvPr id="492" name="Google Shape;492;p45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93" name="Google Shape;493;p45"/>
          <p:cNvSpPr txBox="1"/>
          <p:nvPr/>
        </p:nvSpPr>
        <p:spPr>
          <a:xfrm>
            <a:off x="514350" y="2461850"/>
            <a:ext cx="3758400" cy="1553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500"/>
              </a:spcBef>
              <a:spcAft>
                <a:spcPts val="0"/>
              </a:spcAft>
              <a:buNone/>
            </a:pPr>
            <a:r>
              <a:rPr lang="en" sz="2200">
                <a:latin typeface="Work Sans"/>
                <a:ea typeface="Work Sans"/>
                <a:cs typeface="Work Sans"/>
                <a:sym typeface="Work Sans"/>
              </a:rPr>
              <a:t>Vamos ao nosso primeiro modelo!!</a:t>
            </a:r>
            <a:endParaRPr sz="2200"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46"/>
          <p:cNvSpPr txBox="1"/>
          <p:nvPr/>
        </p:nvSpPr>
        <p:spPr>
          <a:xfrm>
            <a:off x="514350" y="325931"/>
            <a:ext cx="7143000" cy="884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1C1E20"/>
                </a:solidFill>
                <a:latin typeface="Work Sans"/>
                <a:ea typeface="Work Sans"/>
                <a:cs typeface="Work Sans"/>
                <a:sym typeface="Work Sans"/>
              </a:rPr>
              <a:t>Que modelo escolher?</a:t>
            </a:r>
            <a:endParaRPr b="1" sz="3600">
              <a:solidFill>
                <a:srgbClr val="1C1E2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499" name="Google Shape;499;p46"/>
          <p:cNvSpPr txBox="1"/>
          <p:nvPr/>
        </p:nvSpPr>
        <p:spPr>
          <a:xfrm>
            <a:off x="495450" y="1345594"/>
            <a:ext cx="8153100" cy="9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Work Sans"/>
                <a:ea typeface="Work Sans"/>
                <a:cs typeface="Work Sans"/>
                <a:sym typeface="Work Sans"/>
              </a:rPr>
              <a:t>Existem diversos algoritmos de Machine Learning para resolvermos problemas de classificação</a:t>
            </a:r>
            <a:endParaRPr sz="18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500" name="Google Shape;500;p46"/>
          <p:cNvSpPr txBox="1"/>
          <p:nvPr/>
        </p:nvSpPr>
        <p:spPr>
          <a:xfrm>
            <a:off x="1184119" y="2878875"/>
            <a:ext cx="2220300" cy="4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Work Sans"/>
                <a:ea typeface="Work Sans"/>
                <a:cs typeface="Work Sans"/>
                <a:sym typeface="Work Sans"/>
              </a:rPr>
              <a:t>Árvore de decisão</a:t>
            </a:r>
            <a:endParaRPr b="1" sz="18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501" name="Google Shape;501;p46"/>
          <p:cNvSpPr txBox="1"/>
          <p:nvPr/>
        </p:nvSpPr>
        <p:spPr>
          <a:xfrm>
            <a:off x="4477463" y="3263719"/>
            <a:ext cx="917700" cy="4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Work Sans"/>
                <a:ea typeface="Work Sans"/>
                <a:cs typeface="Work Sans"/>
                <a:sym typeface="Work Sans"/>
              </a:rPr>
              <a:t>KNN</a:t>
            </a:r>
            <a:endParaRPr b="1" sz="18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502" name="Google Shape;502;p46"/>
          <p:cNvSpPr txBox="1"/>
          <p:nvPr/>
        </p:nvSpPr>
        <p:spPr>
          <a:xfrm>
            <a:off x="1916775" y="3796575"/>
            <a:ext cx="1258200" cy="4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Work Sans"/>
                <a:ea typeface="Work Sans"/>
                <a:cs typeface="Work Sans"/>
                <a:sym typeface="Work Sans"/>
              </a:rPr>
              <a:t>SVM</a:t>
            </a:r>
            <a:endParaRPr b="1" sz="18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503" name="Google Shape;503;p46"/>
          <p:cNvSpPr txBox="1"/>
          <p:nvPr/>
        </p:nvSpPr>
        <p:spPr>
          <a:xfrm>
            <a:off x="4721663" y="4026000"/>
            <a:ext cx="2397900" cy="4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Work Sans"/>
                <a:ea typeface="Work Sans"/>
                <a:cs typeface="Work Sans"/>
                <a:sym typeface="Work Sans"/>
              </a:rPr>
              <a:t>Regressão logística</a:t>
            </a:r>
            <a:endParaRPr b="1" sz="18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504" name="Google Shape;504;p46"/>
          <p:cNvSpPr txBox="1"/>
          <p:nvPr/>
        </p:nvSpPr>
        <p:spPr>
          <a:xfrm>
            <a:off x="5772544" y="2432372"/>
            <a:ext cx="2113800" cy="4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Work Sans"/>
                <a:ea typeface="Work Sans"/>
                <a:cs typeface="Work Sans"/>
                <a:sym typeface="Work Sans"/>
              </a:rPr>
              <a:t>Redes neurais</a:t>
            </a:r>
            <a:endParaRPr b="1" sz="18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505" name="Google Shape;505;p46"/>
          <p:cNvSpPr txBox="1"/>
          <p:nvPr/>
        </p:nvSpPr>
        <p:spPr>
          <a:xfrm>
            <a:off x="2930681" y="2179988"/>
            <a:ext cx="2686500" cy="373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Work Sans"/>
                <a:ea typeface="Work Sans"/>
                <a:cs typeface="Work Sans"/>
                <a:sym typeface="Work Sans"/>
              </a:rPr>
              <a:t>Naive Bayes</a:t>
            </a:r>
            <a:endParaRPr b="1" sz="18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506" name="Google Shape;506;p46"/>
          <p:cNvSpPr txBox="1"/>
          <p:nvPr/>
        </p:nvSpPr>
        <p:spPr>
          <a:xfrm>
            <a:off x="0" y="4874175"/>
            <a:ext cx="3690600" cy="2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Work Sans"/>
                <a:ea typeface="Work Sans"/>
                <a:cs typeface="Work Sans"/>
                <a:sym typeface="Work Sans"/>
              </a:rPr>
              <a:t>O </a:t>
            </a:r>
            <a:r>
              <a:rPr lang="en" sz="800" u="sng">
                <a:solidFill>
                  <a:schemeClr val="hlink"/>
                </a:solidFill>
                <a:latin typeface="Work Sans"/>
                <a:ea typeface="Work Sans"/>
                <a:cs typeface="Work Sans"/>
                <a:sym typeface="Work Sans"/>
                <a:hlinkClick r:id="rId3"/>
              </a:rPr>
              <a:t>Scikit Learn</a:t>
            </a:r>
            <a:r>
              <a:rPr lang="en" sz="800">
                <a:latin typeface="Work Sans"/>
                <a:ea typeface="Work Sans"/>
                <a:cs typeface="Work Sans"/>
                <a:sym typeface="Work Sans"/>
              </a:rPr>
              <a:t> já tem a implementação de vários desses algoritmos </a:t>
            </a:r>
            <a:endParaRPr sz="8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507" name="Google Shape;507;p46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08" name="Google Shape;508;p46"/>
          <p:cNvSpPr/>
          <p:nvPr/>
        </p:nvSpPr>
        <p:spPr>
          <a:xfrm>
            <a:off x="4284500" y="3216550"/>
            <a:ext cx="975300" cy="4974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B41F7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47"/>
          <p:cNvSpPr txBox="1"/>
          <p:nvPr/>
        </p:nvSpPr>
        <p:spPr>
          <a:xfrm>
            <a:off x="514350" y="325931"/>
            <a:ext cx="7143000" cy="884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1C1E20"/>
                </a:solidFill>
                <a:latin typeface="Work Sans"/>
                <a:ea typeface="Work Sans"/>
                <a:cs typeface="Work Sans"/>
                <a:sym typeface="Work Sans"/>
              </a:rPr>
              <a:t>KNN - K Nearest Neighbors</a:t>
            </a:r>
            <a:endParaRPr b="1" sz="3600">
              <a:solidFill>
                <a:srgbClr val="1C1E2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514" name="Google Shape;514;p47"/>
          <p:cNvSpPr txBox="1"/>
          <p:nvPr/>
        </p:nvSpPr>
        <p:spPr>
          <a:xfrm>
            <a:off x="302050" y="1538700"/>
            <a:ext cx="4410300" cy="29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Work Sans"/>
                <a:ea typeface="Work Sans"/>
                <a:cs typeface="Work Sans"/>
                <a:sym typeface="Work Sans"/>
              </a:rPr>
              <a:t>Um dos modelos mais simples que existem!</a:t>
            </a:r>
            <a:endParaRPr sz="1800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Work Sans"/>
                <a:ea typeface="Work Sans"/>
                <a:cs typeface="Work Sans"/>
                <a:sym typeface="Work Sans"/>
              </a:rPr>
              <a:t>Não existe, de fato, um treinamento!!</a:t>
            </a:r>
            <a:endParaRPr sz="18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515" name="Google Shape;515;p47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16" name="Google Shape;516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14975" y="1904775"/>
            <a:ext cx="2994600" cy="2245950"/>
          </a:xfrm>
          <a:prstGeom prst="rect">
            <a:avLst/>
          </a:prstGeom>
          <a:noFill/>
          <a:ln>
            <a:noFill/>
          </a:ln>
        </p:spPr>
      </p:pic>
      <p:sp>
        <p:nvSpPr>
          <p:cNvPr id="517" name="Google Shape;517;p47"/>
          <p:cNvSpPr txBox="1"/>
          <p:nvPr/>
        </p:nvSpPr>
        <p:spPr>
          <a:xfrm>
            <a:off x="302050" y="3620700"/>
            <a:ext cx="44103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Seu aprendizado é, na realidade, apenas o </a:t>
            </a:r>
            <a:r>
              <a:rPr lang="en" sz="18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armazenamento</a:t>
            </a:r>
            <a:r>
              <a:rPr lang="en" sz="18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 dos dados de treinamento!</a:t>
            </a:r>
            <a:endParaRPr/>
          </a:p>
        </p:txBody>
      </p:sp>
      <p:sp>
        <p:nvSpPr>
          <p:cNvPr id="518" name="Google Shape;518;p47"/>
          <p:cNvSpPr txBox="1"/>
          <p:nvPr/>
        </p:nvSpPr>
        <p:spPr>
          <a:xfrm>
            <a:off x="302050" y="2997525"/>
            <a:ext cx="52128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Como assim não existe treinamento?</a:t>
            </a:r>
            <a:endParaRPr b="1" sz="17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48"/>
          <p:cNvSpPr txBox="1"/>
          <p:nvPr/>
        </p:nvSpPr>
        <p:spPr>
          <a:xfrm>
            <a:off x="514350" y="325931"/>
            <a:ext cx="7143000" cy="884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1C1E20"/>
                </a:solidFill>
                <a:latin typeface="Work Sans"/>
                <a:ea typeface="Work Sans"/>
                <a:cs typeface="Work Sans"/>
                <a:sym typeface="Work Sans"/>
              </a:rPr>
              <a:t>KNN - K Nearest Neighbors</a:t>
            </a:r>
            <a:endParaRPr b="1" sz="3600">
              <a:solidFill>
                <a:srgbClr val="1C1E2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524" name="Google Shape;524;p48"/>
          <p:cNvSpPr txBox="1"/>
          <p:nvPr/>
        </p:nvSpPr>
        <p:spPr>
          <a:xfrm>
            <a:off x="302050" y="1538700"/>
            <a:ext cx="4410300" cy="29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Work Sans"/>
                <a:ea typeface="Work Sans"/>
                <a:cs typeface="Work Sans"/>
                <a:sym typeface="Work Sans"/>
              </a:rPr>
              <a:t>A predição é feita comparando o novo dado com os </a:t>
            </a:r>
            <a:r>
              <a:rPr b="1" lang="en" sz="1800">
                <a:latin typeface="Work Sans"/>
                <a:ea typeface="Work Sans"/>
                <a:cs typeface="Work Sans"/>
                <a:sym typeface="Work Sans"/>
              </a:rPr>
              <a:t>k</a:t>
            </a:r>
            <a:r>
              <a:rPr lang="en" sz="1800">
                <a:latin typeface="Work Sans"/>
                <a:ea typeface="Work Sans"/>
                <a:cs typeface="Work Sans"/>
                <a:sym typeface="Work Sans"/>
              </a:rPr>
              <a:t> dados de treino mais próximos. </a:t>
            </a:r>
            <a:endParaRPr sz="1800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Work Sans"/>
                <a:ea typeface="Work Sans"/>
                <a:cs typeface="Work Sans"/>
                <a:sym typeface="Work Sans"/>
              </a:rPr>
              <a:t>Então, o dado novo é classificado com a classe mais comum entre seus “vizinhos”.</a:t>
            </a:r>
            <a:endParaRPr sz="1800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525" name="Google Shape;525;p48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26" name="Google Shape;526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3700" y="1866119"/>
            <a:ext cx="4126850" cy="23232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49"/>
          <p:cNvSpPr txBox="1"/>
          <p:nvPr/>
        </p:nvSpPr>
        <p:spPr>
          <a:xfrm>
            <a:off x="514350" y="325931"/>
            <a:ext cx="7143000" cy="884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1C1E20"/>
                </a:solidFill>
                <a:latin typeface="Work Sans"/>
                <a:ea typeface="Work Sans"/>
                <a:cs typeface="Work Sans"/>
                <a:sym typeface="Work Sans"/>
              </a:rPr>
              <a:t>KNN - K Nearest Neighbors</a:t>
            </a:r>
            <a:endParaRPr b="1" sz="3600">
              <a:solidFill>
                <a:srgbClr val="1C1E2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532" name="Google Shape;532;p49"/>
          <p:cNvSpPr txBox="1"/>
          <p:nvPr/>
        </p:nvSpPr>
        <p:spPr>
          <a:xfrm>
            <a:off x="302050" y="1538700"/>
            <a:ext cx="4646400" cy="29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000">
                <a:latin typeface="Work Sans"/>
                <a:ea typeface="Work Sans"/>
                <a:cs typeface="Work Sans"/>
                <a:sym typeface="Work Sans"/>
              </a:rPr>
              <a:t>Como sei quais os “vizinhos”?</a:t>
            </a:r>
            <a:endParaRPr i="1" sz="2000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000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Work Sans"/>
                <a:ea typeface="Work Sans"/>
                <a:cs typeface="Work Sans"/>
                <a:sym typeface="Work Sans"/>
              </a:rPr>
              <a:t>É definida por uma métrica de distância. A mais comum é a distância Euclidiana:</a:t>
            </a:r>
            <a:endParaRPr sz="1700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Work Sans"/>
                <a:ea typeface="Work Sans"/>
                <a:cs typeface="Work Sans"/>
                <a:sym typeface="Work Sans"/>
              </a:rPr>
              <a:t>X1 = (x</a:t>
            </a:r>
            <a:r>
              <a:rPr baseline="-25000" lang="en" sz="1200">
                <a:latin typeface="Work Sans"/>
                <a:ea typeface="Work Sans"/>
                <a:cs typeface="Work Sans"/>
                <a:sym typeface="Work Sans"/>
              </a:rPr>
              <a:t>11</a:t>
            </a:r>
            <a:r>
              <a:rPr lang="en" sz="1200">
                <a:latin typeface="Work Sans"/>
                <a:ea typeface="Work Sans"/>
                <a:cs typeface="Work Sans"/>
                <a:sym typeface="Work Sans"/>
              </a:rPr>
              <a:t>,x</a:t>
            </a:r>
            <a:r>
              <a:rPr baseline="-25000" lang="en" sz="1200">
                <a:latin typeface="Work Sans"/>
                <a:ea typeface="Work Sans"/>
                <a:cs typeface="Work Sans"/>
                <a:sym typeface="Work Sans"/>
              </a:rPr>
              <a:t>12</a:t>
            </a:r>
            <a:r>
              <a:rPr lang="en" sz="1200">
                <a:latin typeface="Work Sans"/>
                <a:ea typeface="Work Sans"/>
                <a:cs typeface="Work Sans"/>
                <a:sym typeface="Work Sans"/>
              </a:rPr>
              <a:t>, ...,x</a:t>
            </a:r>
            <a:r>
              <a:rPr baseline="-25000" lang="en" sz="1200">
                <a:latin typeface="Work Sans"/>
                <a:ea typeface="Work Sans"/>
                <a:cs typeface="Work Sans"/>
                <a:sym typeface="Work Sans"/>
              </a:rPr>
              <a:t>1n</a:t>
            </a:r>
            <a:r>
              <a:rPr lang="en" sz="1200">
                <a:latin typeface="Work Sans"/>
                <a:ea typeface="Work Sans"/>
                <a:cs typeface="Work Sans"/>
                <a:sym typeface="Work Sans"/>
              </a:rPr>
              <a:t>)</a:t>
            </a:r>
            <a:endParaRPr sz="1200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Work Sans"/>
                <a:ea typeface="Work Sans"/>
                <a:cs typeface="Work Sans"/>
                <a:sym typeface="Work Sans"/>
              </a:rPr>
              <a:t>X2= (x</a:t>
            </a:r>
            <a:r>
              <a:rPr baseline="-25000" lang="en" sz="1200">
                <a:latin typeface="Work Sans"/>
                <a:ea typeface="Work Sans"/>
                <a:cs typeface="Work Sans"/>
                <a:sym typeface="Work Sans"/>
              </a:rPr>
              <a:t>21</a:t>
            </a:r>
            <a:r>
              <a:rPr lang="en" sz="1200">
                <a:latin typeface="Work Sans"/>
                <a:ea typeface="Work Sans"/>
                <a:cs typeface="Work Sans"/>
                <a:sym typeface="Work Sans"/>
              </a:rPr>
              <a:t>,x</a:t>
            </a:r>
            <a:r>
              <a:rPr baseline="-25000" lang="en" sz="1200">
                <a:latin typeface="Work Sans"/>
                <a:ea typeface="Work Sans"/>
                <a:cs typeface="Work Sans"/>
                <a:sym typeface="Work Sans"/>
              </a:rPr>
              <a:t>22</a:t>
            </a:r>
            <a:r>
              <a:rPr lang="en" sz="1200">
                <a:latin typeface="Work Sans"/>
                <a:ea typeface="Work Sans"/>
                <a:cs typeface="Work Sans"/>
                <a:sym typeface="Work Sans"/>
              </a:rPr>
              <a:t>, ...,x</a:t>
            </a:r>
            <a:r>
              <a:rPr baseline="-25000" lang="en" sz="1200">
                <a:latin typeface="Work Sans"/>
                <a:ea typeface="Work Sans"/>
                <a:cs typeface="Work Sans"/>
                <a:sym typeface="Work Sans"/>
              </a:rPr>
              <a:t>2n</a:t>
            </a:r>
            <a:r>
              <a:rPr lang="en" sz="1200">
                <a:latin typeface="Work Sans"/>
                <a:ea typeface="Work Sans"/>
                <a:cs typeface="Work Sans"/>
                <a:sym typeface="Work Sans"/>
              </a:rPr>
              <a:t>)</a:t>
            </a:r>
            <a:endParaRPr sz="1200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Work Sans"/>
                <a:ea typeface="Work Sans"/>
                <a:cs typeface="Work Sans"/>
                <a:sym typeface="Work Sans"/>
              </a:rPr>
              <a:t>Essa distância é calculada entre o dado novo e todos os dados do conjunto de treinamento.</a:t>
            </a:r>
            <a:endParaRPr sz="17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533" name="Google Shape;533;p49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34" name="Google Shape;534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1625" y="3352000"/>
            <a:ext cx="3603825" cy="40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5" name="Google Shape;535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54925" y="1362731"/>
            <a:ext cx="4038848" cy="3121370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49"/>
          <p:cNvSpPr/>
          <p:nvPr/>
        </p:nvSpPr>
        <p:spPr>
          <a:xfrm>
            <a:off x="7809975" y="3178725"/>
            <a:ext cx="968400" cy="849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50"/>
          <p:cNvSpPr txBox="1"/>
          <p:nvPr/>
        </p:nvSpPr>
        <p:spPr>
          <a:xfrm>
            <a:off x="514350" y="325931"/>
            <a:ext cx="7143000" cy="884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1C1E20"/>
                </a:solidFill>
                <a:latin typeface="Work Sans"/>
                <a:ea typeface="Work Sans"/>
                <a:cs typeface="Work Sans"/>
                <a:sym typeface="Work Sans"/>
              </a:rPr>
              <a:t>KNN - K Nearest Neighbors</a:t>
            </a:r>
            <a:endParaRPr b="1" sz="3600">
              <a:solidFill>
                <a:srgbClr val="1C1E2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542" name="Google Shape;542;p50"/>
          <p:cNvSpPr txBox="1"/>
          <p:nvPr/>
        </p:nvSpPr>
        <p:spPr>
          <a:xfrm>
            <a:off x="302050" y="1427200"/>
            <a:ext cx="8298300" cy="15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Work Sans"/>
                <a:ea typeface="Work Sans"/>
                <a:cs typeface="Work Sans"/>
                <a:sym typeface="Work Sans"/>
              </a:rPr>
              <a:t>Selecionar os k “vizinhos”: aqueles em que a distância foi menor!</a:t>
            </a:r>
            <a:endParaRPr sz="1900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Work Sans"/>
                <a:ea typeface="Work Sans"/>
                <a:cs typeface="Work Sans"/>
                <a:sym typeface="Work Sans"/>
              </a:rPr>
              <a:t>k=1 : Pertence a classe de quadrados</a:t>
            </a:r>
            <a:endParaRPr sz="1800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Work Sans"/>
                <a:ea typeface="Work Sans"/>
                <a:cs typeface="Work Sans"/>
                <a:sym typeface="Work Sans"/>
              </a:rPr>
              <a:t>k=3 : Pertence a classe de triângulos</a:t>
            </a:r>
            <a:endParaRPr sz="1800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latin typeface="Work Sans"/>
                <a:ea typeface="Work Sans"/>
                <a:cs typeface="Work Sans"/>
                <a:sym typeface="Work Sans"/>
              </a:rPr>
              <a:t>k=7 : Pertence a classe de quadrados</a:t>
            </a:r>
            <a:endParaRPr sz="18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543" name="Google Shape;543;p50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44" name="Google Shape;544;p50"/>
          <p:cNvPicPr preferRelativeResize="0"/>
          <p:nvPr/>
        </p:nvPicPr>
        <p:blipFill rotWithShape="1">
          <a:blip r:embed="rId3">
            <a:alphaModFix/>
          </a:blip>
          <a:srcRect b="11349" l="32424" r="29745" t="43254"/>
          <a:stretch/>
        </p:blipFill>
        <p:spPr>
          <a:xfrm>
            <a:off x="5583800" y="1784200"/>
            <a:ext cx="2932925" cy="26448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51"/>
          <p:cNvSpPr txBox="1"/>
          <p:nvPr/>
        </p:nvSpPr>
        <p:spPr>
          <a:xfrm>
            <a:off x="514350" y="325931"/>
            <a:ext cx="7143000" cy="884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1C1E20"/>
                </a:solidFill>
                <a:latin typeface="Work Sans"/>
                <a:ea typeface="Work Sans"/>
                <a:cs typeface="Work Sans"/>
                <a:sym typeface="Work Sans"/>
              </a:rPr>
              <a:t>KNN - K Nearest Neighbors</a:t>
            </a:r>
            <a:endParaRPr b="1" sz="3600">
              <a:solidFill>
                <a:srgbClr val="1C1E2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550" name="Google Shape;550;p51"/>
          <p:cNvSpPr txBox="1"/>
          <p:nvPr/>
        </p:nvSpPr>
        <p:spPr>
          <a:xfrm>
            <a:off x="302050" y="1538700"/>
            <a:ext cx="7031400" cy="7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Mas se pode mudar de classe dependendo de k, como definir k?</a:t>
            </a:r>
            <a:endParaRPr sz="18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551" name="Google Shape;551;p51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52" name="Google Shape;552;p51"/>
          <p:cNvSpPr txBox="1"/>
          <p:nvPr/>
        </p:nvSpPr>
        <p:spPr>
          <a:xfrm>
            <a:off x="302050" y="2567125"/>
            <a:ext cx="7031400" cy="7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Testando vários valores para k!</a:t>
            </a:r>
            <a:endParaRPr b="1" sz="20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Usamos o conjunto de teste para avaliar o erro do modelo*. O valor de </a:t>
            </a:r>
            <a:r>
              <a:rPr b="1" lang="en" sz="18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k</a:t>
            </a:r>
            <a:r>
              <a:rPr lang="en" sz="18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 que der o menor erro é selecionado!</a:t>
            </a:r>
            <a:endParaRPr sz="18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*</a:t>
            </a:r>
            <a:r>
              <a:rPr i="1" lang="en" sz="12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(vamos ver como calcular o erro e acerto do modelo mais pra frente)</a:t>
            </a:r>
            <a:r>
              <a:rPr lang="en" sz="18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 </a:t>
            </a:r>
            <a:endParaRPr i="1" sz="12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553" name="Google Shape;553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20344" y="1171488"/>
            <a:ext cx="1511100" cy="1511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52"/>
          <p:cNvSpPr txBox="1"/>
          <p:nvPr/>
        </p:nvSpPr>
        <p:spPr>
          <a:xfrm>
            <a:off x="514350" y="325931"/>
            <a:ext cx="7143000" cy="884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1C1E20"/>
                </a:solidFill>
                <a:latin typeface="Work Sans"/>
                <a:ea typeface="Work Sans"/>
                <a:cs typeface="Work Sans"/>
                <a:sym typeface="Work Sans"/>
              </a:rPr>
              <a:t>KNN - K Nearest Neighbors</a:t>
            </a:r>
            <a:endParaRPr b="1" sz="3600">
              <a:solidFill>
                <a:srgbClr val="1C1E2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559" name="Google Shape;559;p52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60" name="Google Shape;56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9125" y="1348524"/>
            <a:ext cx="5479919" cy="3287974"/>
          </a:xfrm>
          <a:prstGeom prst="rect">
            <a:avLst/>
          </a:prstGeom>
          <a:noFill/>
          <a:ln>
            <a:noFill/>
          </a:ln>
        </p:spPr>
      </p:pic>
      <p:sp>
        <p:nvSpPr>
          <p:cNvPr id="561" name="Google Shape;561;p52"/>
          <p:cNvSpPr txBox="1"/>
          <p:nvPr/>
        </p:nvSpPr>
        <p:spPr>
          <a:xfrm>
            <a:off x="6890162" y="3912735"/>
            <a:ext cx="1881300" cy="61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 Condensed"/>
                <a:ea typeface="Roboto Condensed"/>
                <a:cs typeface="Roboto Condensed"/>
                <a:sym typeface="Roboto Condensed"/>
              </a:rPr>
              <a:t>- </a:t>
            </a:r>
            <a:r>
              <a:rPr b="1" lang="en" sz="1200">
                <a:latin typeface="Roboto Condensed"/>
                <a:ea typeface="Roboto Condensed"/>
                <a:cs typeface="Roboto Condensed"/>
                <a:sym typeface="Roboto Condensed"/>
              </a:rPr>
              <a:t>Limão</a:t>
            </a:r>
            <a:endParaRPr b="1" sz="12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500"/>
              </a:spcBef>
              <a:spcAft>
                <a:spcPts val="500"/>
              </a:spcAft>
              <a:buNone/>
            </a:pPr>
            <a:r>
              <a:rPr b="1" lang="en" sz="1200">
                <a:latin typeface="Roboto Condensed"/>
                <a:ea typeface="Roboto Condensed"/>
                <a:cs typeface="Roboto Condensed"/>
                <a:sym typeface="Roboto Condensed"/>
              </a:rPr>
              <a:t>- Laranja </a:t>
            </a:r>
            <a:endParaRPr b="1" sz="12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7"/>
          <p:cNvSpPr txBox="1"/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/>
              <a:t>Uma inspiração...</a:t>
            </a:r>
            <a:endParaRPr/>
          </a:p>
        </p:txBody>
      </p:sp>
      <p:sp>
        <p:nvSpPr>
          <p:cNvPr id="245" name="Google Shape;245;p17"/>
          <p:cNvSpPr txBox="1"/>
          <p:nvPr>
            <p:ph idx="2" type="body"/>
          </p:nvPr>
        </p:nvSpPr>
        <p:spPr>
          <a:xfrm>
            <a:off x="1047250" y="1881975"/>
            <a:ext cx="6876300" cy="12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latin typeface="Roboto Condensed"/>
                <a:ea typeface="Roboto Condensed"/>
                <a:cs typeface="Roboto Condensed"/>
                <a:sym typeface="Roboto Condensed"/>
              </a:rPr>
              <a:t>"Estamos inundando pessoas com informações. Precisamos alimentá-lo através de um processador. Um humano deve transformar a informação em inteligência ou conhecimento."</a:t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457200" rtl="0" algn="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latin typeface="Roboto Condensed"/>
                <a:ea typeface="Roboto Condensed"/>
                <a:cs typeface="Roboto Condensed"/>
                <a:sym typeface="Roboto Condensed"/>
              </a:rPr>
              <a:t>(Grace Hopper)</a:t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2000"/>
              <a:buNone/>
            </a:pPr>
            <a:r>
              <a:t/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46" name="Google Shape;246;p17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47" name="Google Shape;247;p17"/>
          <p:cNvGrpSpPr/>
          <p:nvPr/>
        </p:nvGrpSpPr>
        <p:grpSpPr>
          <a:xfrm>
            <a:off x="327654" y="508063"/>
            <a:ext cx="270295" cy="382822"/>
            <a:chOff x="3979850" y="1598950"/>
            <a:chExt cx="356825" cy="505375"/>
          </a:xfrm>
        </p:grpSpPr>
        <p:sp>
          <p:nvSpPr>
            <p:cNvPr id="248" name="Google Shape;248;p17"/>
            <p:cNvSpPr/>
            <p:nvPr/>
          </p:nvSpPr>
          <p:spPr>
            <a:xfrm>
              <a:off x="3979850" y="1602600"/>
              <a:ext cx="44475" cy="501725"/>
            </a:xfrm>
            <a:custGeom>
              <a:rect b="b" l="l" r="r" t="t"/>
              <a:pathLst>
                <a:path extrusionOk="0" fill="none" h="20069" w="1779">
                  <a:moveTo>
                    <a:pt x="1778" y="20069"/>
                  </a:moveTo>
                  <a:lnTo>
                    <a:pt x="1778" y="488"/>
                  </a:lnTo>
                  <a:lnTo>
                    <a:pt x="1778" y="488"/>
                  </a:lnTo>
                  <a:lnTo>
                    <a:pt x="1778" y="390"/>
                  </a:lnTo>
                  <a:lnTo>
                    <a:pt x="1730" y="293"/>
                  </a:lnTo>
                  <a:lnTo>
                    <a:pt x="1705" y="220"/>
                  </a:lnTo>
                  <a:lnTo>
                    <a:pt x="1632" y="147"/>
                  </a:lnTo>
                  <a:lnTo>
                    <a:pt x="1559" y="74"/>
                  </a:lnTo>
                  <a:lnTo>
                    <a:pt x="1486" y="25"/>
                  </a:lnTo>
                  <a:lnTo>
                    <a:pt x="1389" y="0"/>
                  </a:lnTo>
                  <a:lnTo>
                    <a:pt x="1291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1" y="488"/>
                  </a:lnTo>
                  <a:lnTo>
                    <a:pt x="1" y="20069"/>
                  </a:lnTo>
                  <a:lnTo>
                    <a:pt x="1778" y="20069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249;p17"/>
            <p:cNvSpPr/>
            <p:nvPr/>
          </p:nvSpPr>
          <p:spPr>
            <a:xfrm>
              <a:off x="4037075" y="1598950"/>
              <a:ext cx="299600" cy="228950"/>
            </a:xfrm>
            <a:custGeom>
              <a:rect b="b" l="l" r="r" t="t"/>
              <a:pathLst>
                <a:path extrusionOk="0" fill="none" h="9158" w="11984">
                  <a:moveTo>
                    <a:pt x="1" y="8403"/>
                  </a:moveTo>
                  <a:lnTo>
                    <a:pt x="1" y="8403"/>
                  </a:lnTo>
                  <a:lnTo>
                    <a:pt x="366" y="8184"/>
                  </a:lnTo>
                  <a:lnTo>
                    <a:pt x="732" y="8013"/>
                  </a:lnTo>
                  <a:lnTo>
                    <a:pt x="1097" y="7867"/>
                  </a:lnTo>
                  <a:lnTo>
                    <a:pt x="1438" y="7770"/>
                  </a:lnTo>
                  <a:lnTo>
                    <a:pt x="1803" y="7696"/>
                  </a:lnTo>
                  <a:lnTo>
                    <a:pt x="2168" y="7672"/>
                  </a:lnTo>
                  <a:lnTo>
                    <a:pt x="2534" y="7648"/>
                  </a:lnTo>
                  <a:lnTo>
                    <a:pt x="2875" y="7672"/>
                  </a:lnTo>
                  <a:lnTo>
                    <a:pt x="3240" y="7696"/>
                  </a:lnTo>
                  <a:lnTo>
                    <a:pt x="3605" y="7745"/>
                  </a:lnTo>
                  <a:lnTo>
                    <a:pt x="3971" y="7818"/>
                  </a:lnTo>
                  <a:lnTo>
                    <a:pt x="4312" y="7891"/>
                  </a:lnTo>
                  <a:lnTo>
                    <a:pt x="5042" y="8111"/>
                  </a:lnTo>
                  <a:lnTo>
                    <a:pt x="5749" y="8330"/>
                  </a:lnTo>
                  <a:lnTo>
                    <a:pt x="6479" y="8549"/>
                  </a:lnTo>
                  <a:lnTo>
                    <a:pt x="7186" y="8768"/>
                  </a:lnTo>
                  <a:lnTo>
                    <a:pt x="7916" y="8963"/>
                  </a:lnTo>
                  <a:lnTo>
                    <a:pt x="8282" y="9036"/>
                  </a:lnTo>
                  <a:lnTo>
                    <a:pt x="8623" y="9085"/>
                  </a:lnTo>
                  <a:lnTo>
                    <a:pt x="8988" y="9133"/>
                  </a:lnTo>
                  <a:lnTo>
                    <a:pt x="9353" y="9158"/>
                  </a:lnTo>
                  <a:lnTo>
                    <a:pt x="9719" y="9133"/>
                  </a:lnTo>
                  <a:lnTo>
                    <a:pt x="10059" y="9109"/>
                  </a:lnTo>
                  <a:lnTo>
                    <a:pt x="10425" y="9060"/>
                  </a:lnTo>
                  <a:lnTo>
                    <a:pt x="10790" y="8963"/>
                  </a:lnTo>
                  <a:lnTo>
                    <a:pt x="11155" y="8841"/>
                  </a:lnTo>
                  <a:lnTo>
                    <a:pt x="11496" y="8671"/>
                  </a:lnTo>
                  <a:lnTo>
                    <a:pt x="11496" y="8671"/>
                  </a:lnTo>
                  <a:lnTo>
                    <a:pt x="11667" y="8573"/>
                  </a:lnTo>
                  <a:lnTo>
                    <a:pt x="11789" y="8476"/>
                  </a:lnTo>
                  <a:lnTo>
                    <a:pt x="11862" y="8354"/>
                  </a:lnTo>
                  <a:lnTo>
                    <a:pt x="11935" y="8232"/>
                  </a:lnTo>
                  <a:lnTo>
                    <a:pt x="11984" y="8111"/>
                  </a:lnTo>
                  <a:lnTo>
                    <a:pt x="11984" y="7989"/>
                  </a:lnTo>
                  <a:lnTo>
                    <a:pt x="11935" y="7891"/>
                  </a:lnTo>
                  <a:lnTo>
                    <a:pt x="11886" y="7794"/>
                  </a:lnTo>
                  <a:lnTo>
                    <a:pt x="11886" y="7794"/>
                  </a:lnTo>
                  <a:lnTo>
                    <a:pt x="11496" y="7404"/>
                  </a:lnTo>
                  <a:lnTo>
                    <a:pt x="11107" y="6941"/>
                  </a:lnTo>
                  <a:lnTo>
                    <a:pt x="10741" y="6454"/>
                  </a:lnTo>
                  <a:lnTo>
                    <a:pt x="10352" y="5943"/>
                  </a:lnTo>
                  <a:lnTo>
                    <a:pt x="10352" y="5943"/>
                  </a:lnTo>
                  <a:lnTo>
                    <a:pt x="10279" y="5797"/>
                  </a:lnTo>
                  <a:lnTo>
                    <a:pt x="10230" y="5651"/>
                  </a:lnTo>
                  <a:lnTo>
                    <a:pt x="10206" y="5480"/>
                  </a:lnTo>
                  <a:lnTo>
                    <a:pt x="10181" y="5285"/>
                  </a:lnTo>
                  <a:lnTo>
                    <a:pt x="10206" y="5115"/>
                  </a:lnTo>
                  <a:lnTo>
                    <a:pt x="10230" y="4944"/>
                  </a:lnTo>
                  <a:lnTo>
                    <a:pt x="10279" y="4774"/>
                  </a:lnTo>
                  <a:lnTo>
                    <a:pt x="10352" y="4603"/>
                  </a:lnTo>
                  <a:lnTo>
                    <a:pt x="10352" y="4603"/>
                  </a:lnTo>
                  <a:lnTo>
                    <a:pt x="10741" y="3873"/>
                  </a:lnTo>
                  <a:lnTo>
                    <a:pt x="11107" y="3118"/>
                  </a:lnTo>
                  <a:lnTo>
                    <a:pt x="11496" y="2338"/>
                  </a:lnTo>
                  <a:lnTo>
                    <a:pt x="11886" y="1486"/>
                  </a:lnTo>
                  <a:lnTo>
                    <a:pt x="11886" y="1486"/>
                  </a:lnTo>
                  <a:lnTo>
                    <a:pt x="11959" y="1315"/>
                  </a:lnTo>
                  <a:lnTo>
                    <a:pt x="11984" y="1169"/>
                  </a:lnTo>
                  <a:lnTo>
                    <a:pt x="11984" y="1048"/>
                  </a:lnTo>
                  <a:lnTo>
                    <a:pt x="11935" y="975"/>
                  </a:lnTo>
                  <a:lnTo>
                    <a:pt x="11862" y="950"/>
                  </a:lnTo>
                  <a:lnTo>
                    <a:pt x="11789" y="926"/>
                  </a:lnTo>
                  <a:lnTo>
                    <a:pt x="11667" y="975"/>
                  </a:lnTo>
                  <a:lnTo>
                    <a:pt x="11496" y="1023"/>
                  </a:lnTo>
                  <a:lnTo>
                    <a:pt x="11496" y="1023"/>
                  </a:lnTo>
                  <a:lnTo>
                    <a:pt x="11155" y="1194"/>
                  </a:lnTo>
                  <a:lnTo>
                    <a:pt x="10790" y="1315"/>
                  </a:lnTo>
                  <a:lnTo>
                    <a:pt x="10425" y="1413"/>
                  </a:lnTo>
                  <a:lnTo>
                    <a:pt x="10059" y="1462"/>
                  </a:lnTo>
                  <a:lnTo>
                    <a:pt x="9719" y="1510"/>
                  </a:lnTo>
                  <a:lnTo>
                    <a:pt x="9353" y="1510"/>
                  </a:lnTo>
                  <a:lnTo>
                    <a:pt x="8988" y="1486"/>
                  </a:lnTo>
                  <a:lnTo>
                    <a:pt x="8623" y="1462"/>
                  </a:lnTo>
                  <a:lnTo>
                    <a:pt x="8282" y="1389"/>
                  </a:lnTo>
                  <a:lnTo>
                    <a:pt x="7916" y="1315"/>
                  </a:lnTo>
                  <a:lnTo>
                    <a:pt x="7186" y="1145"/>
                  </a:lnTo>
                  <a:lnTo>
                    <a:pt x="6479" y="926"/>
                  </a:lnTo>
                  <a:lnTo>
                    <a:pt x="5749" y="682"/>
                  </a:lnTo>
                  <a:lnTo>
                    <a:pt x="5042" y="463"/>
                  </a:lnTo>
                  <a:lnTo>
                    <a:pt x="4312" y="268"/>
                  </a:lnTo>
                  <a:lnTo>
                    <a:pt x="3971" y="171"/>
                  </a:lnTo>
                  <a:lnTo>
                    <a:pt x="3605" y="98"/>
                  </a:lnTo>
                  <a:lnTo>
                    <a:pt x="3240" y="49"/>
                  </a:lnTo>
                  <a:lnTo>
                    <a:pt x="2875" y="25"/>
                  </a:lnTo>
                  <a:lnTo>
                    <a:pt x="2534" y="0"/>
                  </a:lnTo>
                  <a:lnTo>
                    <a:pt x="2168" y="25"/>
                  </a:lnTo>
                  <a:lnTo>
                    <a:pt x="1803" y="73"/>
                  </a:lnTo>
                  <a:lnTo>
                    <a:pt x="1438" y="122"/>
                  </a:lnTo>
                  <a:lnTo>
                    <a:pt x="1097" y="244"/>
                  </a:lnTo>
                  <a:lnTo>
                    <a:pt x="732" y="366"/>
                  </a:lnTo>
                  <a:lnTo>
                    <a:pt x="366" y="536"/>
                  </a:lnTo>
                  <a:lnTo>
                    <a:pt x="1" y="755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53"/>
          <p:cNvSpPr txBox="1"/>
          <p:nvPr/>
        </p:nvSpPr>
        <p:spPr>
          <a:xfrm>
            <a:off x="514350" y="325931"/>
            <a:ext cx="7143000" cy="884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1C1E20"/>
                </a:solidFill>
                <a:latin typeface="Work Sans"/>
                <a:ea typeface="Work Sans"/>
                <a:cs typeface="Work Sans"/>
                <a:sym typeface="Work Sans"/>
              </a:rPr>
              <a:t>KNN - K Nearest Neighbors</a:t>
            </a:r>
            <a:endParaRPr b="1" sz="3600">
              <a:solidFill>
                <a:srgbClr val="1C1E2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567" name="Google Shape;567;p53"/>
          <p:cNvSpPr txBox="1"/>
          <p:nvPr/>
        </p:nvSpPr>
        <p:spPr>
          <a:xfrm>
            <a:off x="302050" y="1538700"/>
            <a:ext cx="8270400" cy="15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Work Sans"/>
                <a:ea typeface="Work Sans"/>
                <a:cs typeface="Work Sans"/>
                <a:sym typeface="Work Sans"/>
              </a:rPr>
              <a:t>Melhorias:</a:t>
            </a:r>
            <a:endParaRPr b="1" sz="1700">
              <a:latin typeface="Work Sans"/>
              <a:ea typeface="Work Sans"/>
              <a:cs typeface="Work Sans"/>
              <a:sym typeface="Work Sans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Work Sans"/>
              <a:buChar char="-"/>
            </a:pPr>
            <a:r>
              <a:rPr lang="en" sz="1700">
                <a:latin typeface="Work Sans"/>
                <a:ea typeface="Work Sans"/>
                <a:cs typeface="Work Sans"/>
                <a:sym typeface="Work Sans"/>
              </a:rPr>
              <a:t>Atribuir pesos nas features</a:t>
            </a:r>
            <a:endParaRPr sz="1700">
              <a:latin typeface="Work Sans"/>
              <a:ea typeface="Work Sans"/>
              <a:cs typeface="Work Sans"/>
              <a:sym typeface="Work Sans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Work Sans"/>
              <a:buChar char="-"/>
            </a:pPr>
            <a:r>
              <a:rPr lang="en" sz="1700">
                <a:latin typeface="Work Sans"/>
                <a:ea typeface="Work Sans"/>
                <a:cs typeface="Work Sans"/>
                <a:sym typeface="Work Sans"/>
              </a:rPr>
              <a:t>Remover dados com ruído do conjunto de treinamento</a:t>
            </a:r>
            <a:endParaRPr sz="1700">
              <a:latin typeface="Work Sans"/>
              <a:ea typeface="Work Sans"/>
              <a:cs typeface="Work Sans"/>
              <a:sym typeface="Work Sans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Work Sans"/>
              <a:buChar char="-"/>
            </a:pPr>
            <a:r>
              <a:rPr lang="en" sz="1700">
                <a:latin typeface="Work Sans"/>
                <a:ea typeface="Work Sans"/>
                <a:cs typeface="Work Sans"/>
                <a:sym typeface="Work Sans"/>
              </a:rPr>
              <a:t>Usar outras métricas de distância</a:t>
            </a:r>
            <a:endParaRPr sz="1700">
              <a:latin typeface="Work Sans"/>
              <a:ea typeface="Work Sans"/>
              <a:cs typeface="Work Sans"/>
              <a:sym typeface="Work Sans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Work Sans"/>
              <a:buChar char="-"/>
            </a:pPr>
            <a:r>
              <a:rPr lang="en" sz="1700">
                <a:latin typeface="Work Sans"/>
                <a:ea typeface="Work Sans"/>
                <a:cs typeface="Work Sans"/>
                <a:sym typeface="Work Sans"/>
              </a:rPr>
              <a:t>Calcular a distância com menos features</a:t>
            </a:r>
            <a:endParaRPr sz="1700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568" name="Google Shape;568;p53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69" name="Google Shape;569;p53"/>
          <p:cNvSpPr txBox="1"/>
          <p:nvPr/>
        </p:nvSpPr>
        <p:spPr>
          <a:xfrm>
            <a:off x="302050" y="3066600"/>
            <a:ext cx="40329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Vantagens:</a:t>
            </a:r>
            <a:endParaRPr b="1" sz="17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Work Sans"/>
              <a:buChar char="-"/>
            </a:pPr>
            <a:r>
              <a:rPr lang="en" sz="17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Simples de entender e explicar</a:t>
            </a:r>
            <a:endParaRPr sz="17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Work Sans"/>
              <a:buChar char="-"/>
            </a:pPr>
            <a:r>
              <a:rPr lang="en" sz="17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Poucos parâmetros (k e métrica de distância)</a:t>
            </a:r>
            <a:endParaRPr sz="17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570" name="Google Shape;570;p53"/>
          <p:cNvSpPr txBox="1"/>
          <p:nvPr/>
        </p:nvSpPr>
        <p:spPr>
          <a:xfrm>
            <a:off x="4553500" y="3066600"/>
            <a:ext cx="43815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Desv</a:t>
            </a:r>
            <a:r>
              <a:rPr b="1" lang="en" sz="17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antagens:</a:t>
            </a:r>
            <a:endParaRPr b="1" sz="17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Work Sans"/>
              <a:buChar char="-"/>
            </a:pPr>
            <a:r>
              <a:rPr lang="en" sz="17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Muito lento para predição quando o conjunto de treinamento é grande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54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6" name="Google Shape;576;p54"/>
          <p:cNvSpPr txBox="1"/>
          <p:nvPr/>
        </p:nvSpPr>
        <p:spPr>
          <a:xfrm>
            <a:off x="771150" y="952475"/>
            <a:ext cx="7601700" cy="987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1C1E20"/>
                </a:solidFill>
                <a:latin typeface="Work Sans"/>
                <a:ea typeface="Work Sans"/>
                <a:cs typeface="Work Sans"/>
                <a:sym typeface="Work Sans"/>
              </a:rPr>
              <a:t>Agora que já treinamos o modelo, como saber se ele está bom?</a:t>
            </a:r>
            <a:endParaRPr b="1" sz="3600">
              <a:solidFill>
                <a:srgbClr val="1C1E2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577" name="Google Shape;577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6663" y="2086375"/>
            <a:ext cx="3470663" cy="2391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55"/>
          <p:cNvSpPr txBox="1"/>
          <p:nvPr/>
        </p:nvSpPr>
        <p:spPr>
          <a:xfrm>
            <a:off x="506963" y="689925"/>
            <a:ext cx="7143000" cy="1550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1C1E20"/>
                </a:solidFill>
                <a:latin typeface="Work Sans"/>
                <a:ea typeface="Work Sans"/>
                <a:cs typeface="Work Sans"/>
                <a:sym typeface="Work Sans"/>
              </a:rPr>
              <a:t>A métrica mais simples e mais conhecida </a:t>
            </a:r>
            <a:r>
              <a:rPr b="1" lang="en" sz="3600">
                <a:solidFill>
                  <a:srgbClr val="1C1E20"/>
                </a:solidFill>
                <a:latin typeface="Work Sans"/>
                <a:ea typeface="Work Sans"/>
                <a:cs typeface="Work Sans"/>
                <a:sym typeface="Work Sans"/>
              </a:rPr>
              <a:t>é a </a:t>
            </a:r>
            <a:r>
              <a:rPr b="1" lang="en" sz="3600">
                <a:solidFill>
                  <a:srgbClr val="980000"/>
                </a:solidFill>
                <a:latin typeface="Work Sans"/>
                <a:ea typeface="Work Sans"/>
                <a:cs typeface="Work Sans"/>
                <a:sym typeface="Work Sans"/>
              </a:rPr>
              <a:t>ACURÁCIA</a:t>
            </a:r>
            <a:endParaRPr b="1" sz="3600">
              <a:solidFill>
                <a:srgbClr val="98000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583" name="Google Shape;583;p55"/>
          <p:cNvSpPr txBox="1"/>
          <p:nvPr/>
        </p:nvSpPr>
        <p:spPr>
          <a:xfrm>
            <a:off x="506963" y="2363025"/>
            <a:ext cx="6823500" cy="4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Work Sans"/>
                <a:ea typeface="Work Sans"/>
                <a:cs typeface="Work Sans"/>
                <a:sym typeface="Work Sans"/>
              </a:rPr>
              <a:t>Acurácia</a:t>
            </a:r>
            <a:r>
              <a:rPr lang="en" sz="1800">
                <a:latin typeface="Work Sans"/>
                <a:ea typeface="Work Sans"/>
                <a:cs typeface="Work Sans"/>
                <a:sym typeface="Work Sans"/>
              </a:rPr>
              <a:t> é a proporção de exemplos que foram preditos corretamente pelo modelo</a:t>
            </a:r>
            <a:endParaRPr sz="18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584" name="Google Shape;584;p55"/>
          <p:cNvSpPr txBox="1"/>
          <p:nvPr/>
        </p:nvSpPr>
        <p:spPr>
          <a:xfrm>
            <a:off x="506963" y="3590681"/>
            <a:ext cx="6190500" cy="4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585" name="Google Shape;585;p55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56"/>
          <p:cNvSpPr txBox="1"/>
          <p:nvPr/>
        </p:nvSpPr>
        <p:spPr>
          <a:xfrm>
            <a:off x="506963" y="1717713"/>
            <a:ext cx="5265600" cy="4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É o mesmo cenário do exemplo de </a:t>
            </a:r>
            <a:r>
              <a:rPr lang="en" sz="15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detectar doença de chron, onde o dataset está </a:t>
            </a:r>
            <a:r>
              <a:rPr b="1" lang="en" sz="1500">
                <a:latin typeface="Work Sans"/>
                <a:ea typeface="Work Sans"/>
                <a:cs typeface="Work Sans"/>
                <a:sym typeface="Work Sans"/>
              </a:rPr>
              <a:t>desbalanceado.</a:t>
            </a:r>
            <a:endParaRPr b="1" sz="15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591" name="Google Shape;591;p56"/>
          <p:cNvSpPr txBox="1"/>
          <p:nvPr/>
        </p:nvSpPr>
        <p:spPr>
          <a:xfrm>
            <a:off x="506975" y="385125"/>
            <a:ext cx="7143000" cy="1306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solidFill>
                  <a:srgbClr val="1C1E20"/>
                </a:solidFill>
                <a:latin typeface="Work Sans"/>
                <a:ea typeface="Work Sans"/>
                <a:cs typeface="Work Sans"/>
                <a:sym typeface="Work Sans"/>
              </a:rPr>
              <a:t>Como já vimos, n</a:t>
            </a:r>
            <a:r>
              <a:rPr b="1" lang="en" sz="2900">
                <a:solidFill>
                  <a:srgbClr val="1C1E20"/>
                </a:solidFill>
                <a:latin typeface="Work Sans"/>
                <a:ea typeface="Work Sans"/>
                <a:cs typeface="Work Sans"/>
                <a:sym typeface="Work Sans"/>
              </a:rPr>
              <a:t>em sempre a acurácia é a melhor métrica de avaliação...</a:t>
            </a:r>
            <a:endParaRPr b="1" sz="2900">
              <a:solidFill>
                <a:srgbClr val="98000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592" name="Google Shape;592;p56"/>
          <p:cNvPicPr preferRelativeResize="0"/>
          <p:nvPr/>
        </p:nvPicPr>
        <p:blipFill rotWithShape="1">
          <a:blip r:embed="rId3">
            <a:alphaModFix/>
          </a:blip>
          <a:srcRect b="0" l="20209" r="4580" t="0"/>
          <a:stretch/>
        </p:blipFill>
        <p:spPr>
          <a:xfrm>
            <a:off x="5839163" y="2085628"/>
            <a:ext cx="2686500" cy="21573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593" name="Google Shape;593;p56"/>
          <p:cNvSpPr txBox="1"/>
          <p:nvPr/>
        </p:nvSpPr>
        <p:spPr>
          <a:xfrm>
            <a:off x="506963" y="3260256"/>
            <a:ext cx="4995900" cy="8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...Se o modelo </a:t>
            </a: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previsse</a:t>
            </a: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 todos os exemplos como pertencentes a classe majoritária (não é fraude), teríamos uma </a:t>
            </a:r>
            <a:r>
              <a:rPr b="1" lang="en" sz="1500">
                <a:latin typeface="Work Sans"/>
                <a:ea typeface="Work Sans"/>
                <a:cs typeface="Work Sans"/>
                <a:sym typeface="Work Sans"/>
              </a:rPr>
              <a:t>acurácia de 97%</a:t>
            </a: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!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594" name="Google Shape;594;p56"/>
          <p:cNvSpPr txBox="1"/>
          <p:nvPr/>
        </p:nvSpPr>
        <p:spPr>
          <a:xfrm>
            <a:off x="506963" y="2377975"/>
            <a:ext cx="4995900" cy="4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Um outro exemplo:</a:t>
            </a: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 predizer se uma transação seria fraudulenta ou não. Vamos supor que a proporção de fraudes seja de 3%...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595" name="Google Shape;595;p56"/>
          <p:cNvSpPr txBox="1"/>
          <p:nvPr/>
        </p:nvSpPr>
        <p:spPr>
          <a:xfrm>
            <a:off x="506963" y="4139106"/>
            <a:ext cx="5265600" cy="4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Apesar da acurácia alta, esse não seria um </a:t>
            </a: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bom modelo!</a:t>
            </a:r>
            <a:endParaRPr b="1" sz="15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596" name="Google Shape;596;p56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97" name="Google Shape;597;p56"/>
          <p:cNvSpPr txBox="1"/>
          <p:nvPr/>
        </p:nvSpPr>
        <p:spPr>
          <a:xfrm>
            <a:off x="506975" y="2506850"/>
            <a:ext cx="52656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Vocês lembram porque?</a:t>
            </a:r>
            <a:endParaRPr b="1" sz="29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57"/>
          <p:cNvSpPr/>
          <p:nvPr/>
        </p:nvSpPr>
        <p:spPr>
          <a:xfrm>
            <a:off x="2171175" y="3391960"/>
            <a:ext cx="1186800" cy="727800"/>
          </a:xfrm>
          <a:prstGeom prst="rect">
            <a:avLst/>
          </a:prstGeom>
          <a:solidFill>
            <a:srgbClr val="0097A7">
              <a:alpha val="4637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3" name="Google Shape;603;p57"/>
          <p:cNvSpPr/>
          <p:nvPr/>
        </p:nvSpPr>
        <p:spPr>
          <a:xfrm>
            <a:off x="984300" y="2656660"/>
            <a:ext cx="1186800" cy="735300"/>
          </a:xfrm>
          <a:prstGeom prst="rect">
            <a:avLst/>
          </a:prstGeom>
          <a:solidFill>
            <a:srgbClr val="0097A7">
              <a:alpha val="4637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4" name="Google Shape;604;p57"/>
          <p:cNvSpPr txBox="1"/>
          <p:nvPr/>
        </p:nvSpPr>
        <p:spPr>
          <a:xfrm>
            <a:off x="366319" y="457200"/>
            <a:ext cx="7752300" cy="1246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1C1E20"/>
                </a:solidFill>
                <a:latin typeface="Work Sans"/>
                <a:ea typeface="Work Sans"/>
                <a:cs typeface="Work Sans"/>
                <a:sym typeface="Work Sans"/>
              </a:rPr>
              <a:t>Quais outras métricas de avaliação podemos usar?</a:t>
            </a:r>
            <a:endParaRPr b="1" sz="3600">
              <a:solidFill>
                <a:srgbClr val="1C1E2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605" name="Google Shape;605;p57"/>
          <p:cNvSpPr txBox="1"/>
          <p:nvPr/>
        </p:nvSpPr>
        <p:spPr>
          <a:xfrm>
            <a:off x="366319" y="1677460"/>
            <a:ext cx="3378300" cy="3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800">
                <a:solidFill>
                  <a:schemeClr val="accent5"/>
                </a:solidFill>
                <a:latin typeface="Work Sans"/>
                <a:ea typeface="Work Sans"/>
                <a:cs typeface="Work Sans"/>
                <a:sym typeface="Work Sans"/>
              </a:rPr>
              <a:t>Matriz de confusão</a:t>
            </a:r>
            <a:endParaRPr b="1" i="1" sz="1800">
              <a:solidFill>
                <a:schemeClr val="accent5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606" name="Google Shape;606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07594" y="190988"/>
            <a:ext cx="1511100" cy="1511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graphicFrame>
        <p:nvGraphicFramePr>
          <p:cNvPr id="607" name="Google Shape;607;p57"/>
          <p:cNvGraphicFramePr/>
          <p:nvPr/>
        </p:nvGraphicFramePr>
        <p:xfrm>
          <a:off x="981600" y="266395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{BC705ECC-4342-4CA8-B588-DF11F1022C20}</a:tableStyleId>
              </a:tblPr>
              <a:tblGrid>
                <a:gridCol w="1189700"/>
                <a:gridCol w="1189700"/>
              </a:tblGrid>
              <a:tr h="7279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TN</a:t>
                      </a:r>
                      <a:endParaRPr sz="180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68575" marB="68575" marR="68575" marL="6857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FP</a:t>
                      </a:r>
                      <a:endParaRPr sz="180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68575" marB="68575" marR="68575" marL="68575" anchor="ctr"/>
                </a:tc>
              </a:tr>
              <a:tr h="7279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FN</a:t>
                      </a:r>
                      <a:endParaRPr sz="180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68575" marB="68575" marR="68575" marL="6857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TP</a:t>
                      </a:r>
                      <a:endParaRPr sz="180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68575" marB="68575" marR="68575" marL="68575" anchor="ctr"/>
                </a:tc>
              </a:tr>
            </a:tbl>
          </a:graphicData>
        </a:graphic>
      </p:graphicFrame>
      <p:sp>
        <p:nvSpPr>
          <p:cNvPr id="608" name="Google Shape;608;p57"/>
          <p:cNvSpPr txBox="1"/>
          <p:nvPr/>
        </p:nvSpPr>
        <p:spPr>
          <a:xfrm>
            <a:off x="3907594" y="1802531"/>
            <a:ext cx="4803000" cy="29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Work Sans"/>
                <a:ea typeface="Work Sans"/>
                <a:cs typeface="Work Sans"/>
                <a:sym typeface="Work Sans"/>
              </a:rPr>
              <a:t>TP (True Positive):</a:t>
            </a:r>
            <a:r>
              <a:rPr lang="en" sz="1400">
                <a:latin typeface="Work Sans"/>
                <a:ea typeface="Work Sans"/>
                <a:cs typeface="Work Sans"/>
                <a:sym typeface="Work Sans"/>
              </a:rPr>
              <a:t> são os exemplos que eram da classe positiva e o modelo predisse corretamente</a:t>
            </a:r>
            <a:endParaRPr sz="1400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Work Sans"/>
                <a:ea typeface="Work Sans"/>
                <a:cs typeface="Work Sans"/>
                <a:sym typeface="Work Sans"/>
              </a:rPr>
              <a:t>TN (True Negative):</a:t>
            </a:r>
            <a:r>
              <a:rPr lang="en" sz="1400">
                <a:latin typeface="Work Sans"/>
                <a:ea typeface="Work Sans"/>
                <a:cs typeface="Work Sans"/>
                <a:sym typeface="Work Sans"/>
              </a:rPr>
              <a:t> </a:t>
            </a:r>
            <a:r>
              <a:rPr lang="en" sz="14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são os exemplos que eram da classe negativa e o modelo predisse corretamente</a:t>
            </a:r>
            <a:endParaRPr sz="14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Work Sans"/>
                <a:ea typeface="Work Sans"/>
                <a:cs typeface="Work Sans"/>
                <a:sym typeface="Work Sans"/>
              </a:rPr>
              <a:t>FN (False Negative):</a:t>
            </a:r>
            <a:r>
              <a:rPr lang="en" sz="1400">
                <a:latin typeface="Work Sans"/>
                <a:ea typeface="Work Sans"/>
                <a:cs typeface="Work Sans"/>
                <a:sym typeface="Work Sans"/>
              </a:rPr>
              <a:t> </a:t>
            </a:r>
            <a:r>
              <a:rPr lang="en" sz="14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são os exemplos que eram da classe negativa, mas o modelo predisse que era da classe positiva</a:t>
            </a:r>
            <a:endParaRPr sz="14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Work Sans"/>
                <a:ea typeface="Work Sans"/>
                <a:cs typeface="Work Sans"/>
                <a:sym typeface="Work Sans"/>
              </a:rPr>
              <a:t>FP (False Positive):</a:t>
            </a:r>
            <a:r>
              <a:rPr lang="en" sz="1400">
                <a:latin typeface="Work Sans"/>
                <a:ea typeface="Work Sans"/>
                <a:cs typeface="Work Sans"/>
                <a:sym typeface="Work Sans"/>
              </a:rPr>
              <a:t> </a:t>
            </a:r>
            <a:r>
              <a:rPr lang="en" sz="14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são os exemplos que eram da classe positiva, mas o modelo predisse que era da classe negativa</a:t>
            </a:r>
            <a:endParaRPr sz="14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609" name="Google Shape;609;p57"/>
          <p:cNvSpPr/>
          <p:nvPr/>
        </p:nvSpPr>
        <p:spPr>
          <a:xfrm>
            <a:off x="2485763" y="2934760"/>
            <a:ext cx="685500" cy="727800"/>
          </a:xfrm>
          <a:prstGeom prst="rect">
            <a:avLst/>
          </a:prstGeom>
          <a:solidFill>
            <a:srgbClr val="0097A7">
              <a:alpha val="4637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0" name="Google Shape;610;p57"/>
          <p:cNvSpPr/>
          <p:nvPr/>
        </p:nvSpPr>
        <p:spPr>
          <a:xfrm>
            <a:off x="1800188" y="2206754"/>
            <a:ext cx="685500" cy="735300"/>
          </a:xfrm>
          <a:prstGeom prst="rect">
            <a:avLst/>
          </a:prstGeom>
          <a:solidFill>
            <a:srgbClr val="0097A7">
              <a:alpha val="4637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611" name="Google Shape;611;p57"/>
          <p:cNvGraphicFramePr/>
          <p:nvPr/>
        </p:nvGraphicFramePr>
        <p:xfrm>
          <a:off x="1799363" y="220675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{BC705ECC-4342-4CA8-B588-DF11F1022C20}</a:tableStyleId>
              </a:tblPr>
              <a:tblGrid>
                <a:gridCol w="686450"/>
                <a:gridCol w="686450"/>
              </a:tblGrid>
              <a:tr h="7279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54</a:t>
                      </a:r>
                      <a:endParaRPr sz="140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68575" marB="68575" marR="68575" marL="6857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4</a:t>
                      </a:r>
                      <a:endParaRPr sz="140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68575" marB="68575" marR="68575" marL="68575" anchor="ctr"/>
                </a:tc>
              </a:tr>
              <a:tr h="7279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2</a:t>
                      </a:r>
                      <a:endParaRPr sz="140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68575" marB="68575" marR="68575" marL="6857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1</a:t>
                      </a:r>
                      <a:r>
                        <a:rPr lang="en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4</a:t>
                      </a:r>
                      <a:endParaRPr sz="140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68575" marB="68575" marR="68575" marL="68575" anchor="ctr"/>
                </a:tc>
              </a:tr>
            </a:tbl>
          </a:graphicData>
        </a:graphic>
      </p:graphicFrame>
      <p:sp>
        <p:nvSpPr>
          <p:cNvPr id="612" name="Google Shape;612;p57"/>
          <p:cNvSpPr txBox="1"/>
          <p:nvPr/>
        </p:nvSpPr>
        <p:spPr>
          <a:xfrm>
            <a:off x="1497394" y="4765360"/>
            <a:ext cx="1977000" cy="4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Work Sans"/>
                <a:ea typeface="Work Sans"/>
                <a:cs typeface="Work Sans"/>
                <a:sym typeface="Work Sans"/>
              </a:rPr>
              <a:t>Classe prevista</a:t>
            </a:r>
            <a:endParaRPr b="1" sz="18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613" name="Google Shape;613;p57"/>
          <p:cNvSpPr txBox="1"/>
          <p:nvPr/>
        </p:nvSpPr>
        <p:spPr>
          <a:xfrm rot="-5400000">
            <a:off x="-326231" y="2686004"/>
            <a:ext cx="1428300" cy="4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Work Sans"/>
                <a:ea typeface="Work Sans"/>
                <a:cs typeface="Work Sans"/>
                <a:sym typeface="Work Sans"/>
              </a:rPr>
              <a:t>Classe real</a:t>
            </a:r>
            <a:endParaRPr b="1" sz="18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614" name="Google Shape;614;p57"/>
          <p:cNvSpPr txBox="1"/>
          <p:nvPr/>
        </p:nvSpPr>
        <p:spPr>
          <a:xfrm>
            <a:off x="613313" y="3168535"/>
            <a:ext cx="1186800" cy="2604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Work Sans"/>
                <a:ea typeface="Work Sans"/>
                <a:cs typeface="Work Sans"/>
                <a:sym typeface="Work Sans"/>
              </a:rPr>
              <a:t>Mortality</a:t>
            </a:r>
            <a:endParaRPr sz="11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615" name="Google Shape;615;p57"/>
          <p:cNvSpPr txBox="1"/>
          <p:nvPr/>
        </p:nvSpPr>
        <p:spPr>
          <a:xfrm>
            <a:off x="636625" y="2444250"/>
            <a:ext cx="1163400" cy="2604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Work Sans"/>
                <a:ea typeface="Work Sans"/>
                <a:cs typeface="Work Sans"/>
                <a:sym typeface="Work Sans"/>
              </a:rPr>
              <a:t>Not Mortality</a:t>
            </a:r>
            <a:endParaRPr sz="11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616" name="Google Shape;616;p57"/>
          <p:cNvSpPr txBox="1"/>
          <p:nvPr/>
        </p:nvSpPr>
        <p:spPr>
          <a:xfrm rot="-5400000">
            <a:off x="1622375" y="4061400"/>
            <a:ext cx="1041300" cy="2604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Work Sans"/>
                <a:ea typeface="Work Sans"/>
                <a:cs typeface="Work Sans"/>
                <a:sym typeface="Work Sans"/>
              </a:rPr>
              <a:t>Not Mortality</a:t>
            </a:r>
            <a:endParaRPr sz="11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617" name="Google Shape;617;p57"/>
          <p:cNvSpPr txBox="1"/>
          <p:nvPr/>
        </p:nvSpPr>
        <p:spPr>
          <a:xfrm rot="-5400000">
            <a:off x="2251700" y="4096525"/>
            <a:ext cx="1153800" cy="2604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Work Sans"/>
                <a:ea typeface="Work Sans"/>
                <a:cs typeface="Work Sans"/>
                <a:sym typeface="Work Sans"/>
              </a:rPr>
              <a:t>Mortality</a:t>
            </a:r>
            <a:endParaRPr sz="11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618" name="Google Shape;618;p57"/>
          <p:cNvSpPr txBox="1"/>
          <p:nvPr/>
        </p:nvSpPr>
        <p:spPr>
          <a:xfrm>
            <a:off x="981600" y="4497292"/>
            <a:ext cx="2379300" cy="4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Work Sans"/>
                <a:ea typeface="Work Sans"/>
                <a:cs typeface="Work Sans"/>
                <a:sym typeface="Work Sans"/>
              </a:rPr>
              <a:t>Classe prevista</a:t>
            </a:r>
            <a:endParaRPr b="1" sz="18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619" name="Google Shape;619;p57"/>
          <p:cNvSpPr txBox="1"/>
          <p:nvPr/>
        </p:nvSpPr>
        <p:spPr>
          <a:xfrm rot="-5400000">
            <a:off x="-258600" y="3143242"/>
            <a:ext cx="1450500" cy="4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Work Sans"/>
                <a:ea typeface="Work Sans"/>
                <a:cs typeface="Work Sans"/>
                <a:sym typeface="Work Sans"/>
              </a:rPr>
              <a:t>Classe real</a:t>
            </a:r>
            <a:endParaRPr b="1" sz="18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620" name="Google Shape;620;p57"/>
          <p:cNvSpPr txBox="1"/>
          <p:nvPr/>
        </p:nvSpPr>
        <p:spPr>
          <a:xfrm>
            <a:off x="715200" y="2660373"/>
            <a:ext cx="266400" cy="72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Work Sans"/>
                <a:ea typeface="Work Sans"/>
                <a:cs typeface="Work Sans"/>
                <a:sym typeface="Work Sans"/>
              </a:rPr>
              <a:t>0</a:t>
            </a:r>
            <a:endParaRPr sz="11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621" name="Google Shape;621;p57"/>
          <p:cNvSpPr txBox="1"/>
          <p:nvPr/>
        </p:nvSpPr>
        <p:spPr>
          <a:xfrm>
            <a:off x="715200" y="3391960"/>
            <a:ext cx="266400" cy="72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Work Sans"/>
                <a:ea typeface="Work Sans"/>
                <a:cs typeface="Work Sans"/>
                <a:sym typeface="Work Sans"/>
              </a:rPr>
              <a:t>1</a:t>
            </a:r>
            <a:endParaRPr sz="11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622" name="Google Shape;622;p57"/>
          <p:cNvSpPr txBox="1"/>
          <p:nvPr/>
        </p:nvSpPr>
        <p:spPr>
          <a:xfrm>
            <a:off x="1443188" y="4119854"/>
            <a:ext cx="266400" cy="44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Work Sans"/>
                <a:ea typeface="Work Sans"/>
                <a:cs typeface="Work Sans"/>
                <a:sym typeface="Work Sans"/>
              </a:rPr>
              <a:t>0</a:t>
            </a:r>
            <a:endParaRPr sz="11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623" name="Google Shape;623;p57"/>
          <p:cNvSpPr txBox="1"/>
          <p:nvPr/>
        </p:nvSpPr>
        <p:spPr>
          <a:xfrm>
            <a:off x="2631413" y="4119854"/>
            <a:ext cx="266400" cy="44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Work Sans"/>
                <a:ea typeface="Work Sans"/>
                <a:cs typeface="Work Sans"/>
                <a:sym typeface="Work Sans"/>
              </a:rPr>
              <a:t>1</a:t>
            </a:r>
            <a:endParaRPr sz="11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624" name="Google Shape;624;p57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6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6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6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6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6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6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6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6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6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6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58"/>
          <p:cNvSpPr/>
          <p:nvPr/>
        </p:nvSpPr>
        <p:spPr>
          <a:xfrm>
            <a:off x="2171175" y="3048488"/>
            <a:ext cx="1186800" cy="727800"/>
          </a:xfrm>
          <a:prstGeom prst="rect">
            <a:avLst/>
          </a:prstGeom>
          <a:solidFill>
            <a:srgbClr val="0097A7">
              <a:alpha val="4637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0" name="Google Shape;630;p58"/>
          <p:cNvSpPr/>
          <p:nvPr/>
        </p:nvSpPr>
        <p:spPr>
          <a:xfrm>
            <a:off x="984300" y="2313188"/>
            <a:ext cx="1186800" cy="735300"/>
          </a:xfrm>
          <a:prstGeom prst="rect">
            <a:avLst/>
          </a:prstGeom>
          <a:solidFill>
            <a:srgbClr val="0097A7">
              <a:alpha val="4637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1" name="Google Shape;631;p58"/>
          <p:cNvSpPr txBox="1"/>
          <p:nvPr/>
        </p:nvSpPr>
        <p:spPr>
          <a:xfrm>
            <a:off x="366319" y="457200"/>
            <a:ext cx="7752300" cy="1246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1C1E20"/>
                </a:solidFill>
                <a:latin typeface="Work Sans"/>
                <a:ea typeface="Work Sans"/>
                <a:cs typeface="Work Sans"/>
                <a:sym typeface="Work Sans"/>
              </a:rPr>
              <a:t>Quais outras métricas de avaliação podemos usar?</a:t>
            </a:r>
            <a:endParaRPr b="1" sz="3600">
              <a:solidFill>
                <a:srgbClr val="1C1E2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graphicFrame>
        <p:nvGraphicFramePr>
          <p:cNvPr id="632" name="Google Shape;632;p58"/>
          <p:cNvGraphicFramePr/>
          <p:nvPr/>
        </p:nvGraphicFramePr>
        <p:xfrm>
          <a:off x="981600" y="232048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{BC705ECC-4342-4CA8-B588-DF11F1022C20}</a:tableStyleId>
              </a:tblPr>
              <a:tblGrid>
                <a:gridCol w="1189700"/>
                <a:gridCol w="1189700"/>
              </a:tblGrid>
              <a:tr h="7279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TN</a:t>
                      </a:r>
                      <a:endParaRPr sz="180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68575" marB="68575" marR="68575" marL="6857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FP</a:t>
                      </a:r>
                      <a:endParaRPr sz="180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68575" marB="68575" marR="68575" marL="68575" anchor="ctr"/>
                </a:tc>
              </a:tr>
              <a:tr h="7279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FN</a:t>
                      </a:r>
                      <a:endParaRPr sz="180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68575" marB="68575" marR="68575" marL="6857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TP</a:t>
                      </a:r>
                      <a:endParaRPr sz="180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68575" marB="68575" marR="68575" marL="68575" anchor="ctr"/>
                </a:tc>
              </a:tr>
            </a:tbl>
          </a:graphicData>
        </a:graphic>
      </p:graphicFrame>
      <p:sp>
        <p:nvSpPr>
          <p:cNvPr id="633" name="Google Shape;633;p58"/>
          <p:cNvSpPr txBox="1"/>
          <p:nvPr/>
        </p:nvSpPr>
        <p:spPr>
          <a:xfrm>
            <a:off x="363075" y="1703250"/>
            <a:ext cx="8562300" cy="5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Work Sans"/>
                <a:ea typeface="Work Sans"/>
                <a:cs typeface="Work Sans"/>
                <a:sym typeface="Work Sans"/>
              </a:rPr>
              <a:t>O legal da matriz de confusão é que, a partir dela, podemos tirar outras métricas como...</a:t>
            </a:r>
            <a:endParaRPr sz="14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634" name="Google Shape;634;p58"/>
          <p:cNvSpPr txBox="1"/>
          <p:nvPr/>
        </p:nvSpPr>
        <p:spPr>
          <a:xfrm>
            <a:off x="3999713" y="2276288"/>
            <a:ext cx="4803000" cy="8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800">
                <a:solidFill>
                  <a:schemeClr val="accent5"/>
                </a:solidFill>
                <a:latin typeface="Work Sans"/>
                <a:ea typeface="Work Sans"/>
                <a:cs typeface="Work Sans"/>
                <a:sym typeface="Work Sans"/>
              </a:rPr>
              <a:t>Acurácia</a:t>
            </a:r>
            <a:endParaRPr b="1" i="1" sz="1800">
              <a:solidFill>
                <a:schemeClr val="accent5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latin typeface="Work Sans"/>
                <a:ea typeface="Work Sans"/>
                <a:cs typeface="Work Sans"/>
                <a:sym typeface="Work Sans"/>
              </a:rPr>
              <a:t>De todas as predições que o modelo fez, quantos ele acertou?</a:t>
            </a:r>
            <a:r>
              <a:rPr b="1" lang="en" sz="1400">
                <a:latin typeface="Work Sans"/>
                <a:ea typeface="Work Sans"/>
                <a:cs typeface="Work Sans"/>
                <a:sym typeface="Work Sans"/>
              </a:rPr>
              <a:t> </a:t>
            </a:r>
            <a:endParaRPr b="1" sz="1400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635" name="Google Shape;635;p58"/>
          <p:cNvSpPr txBox="1"/>
          <p:nvPr/>
        </p:nvSpPr>
        <p:spPr>
          <a:xfrm>
            <a:off x="5906963" y="3048488"/>
            <a:ext cx="917700" cy="3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TP + TN</a:t>
            </a:r>
            <a:endParaRPr sz="1400"/>
          </a:p>
        </p:txBody>
      </p:sp>
      <p:sp>
        <p:nvSpPr>
          <p:cNvPr id="636" name="Google Shape;636;p58"/>
          <p:cNvSpPr txBox="1"/>
          <p:nvPr/>
        </p:nvSpPr>
        <p:spPr>
          <a:xfrm>
            <a:off x="5481488" y="3416588"/>
            <a:ext cx="1768800" cy="4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Work Sans"/>
                <a:ea typeface="Work Sans"/>
                <a:cs typeface="Work Sans"/>
                <a:sym typeface="Work Sans"/>
              </a:rPr>
              <a:t>TP + FP + FN + TN</a:t>
            </a:r>
            <a:endParaRPr sz="1400">
              <a:latin typeface="Work Sans"/>
              <a:ea typeface="Work Sans"/>
              <a:cs typeface="Work Sans"/>
              <a:sym typeface="Work Sans"/>
            </a:endParaRPr>
          </a:p>
        </p:txBody>
      </p:sp>
      <p:cxnSp>
        <p:nvCxnSpPr>
          <p:cNvPr id="637" name="Google Shape;637;p58"/>
          <p:cNvCxnSpPr/>
          <p:nvPr/>
        </p:nvCxnSpPr>
        <p:spPr>
          <a:xfrm>
            <a:off x="5368050" y="3398044"/>
            <a:ext cx="18279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8" name="Google Shape;638;p58"/>
          <p:cNvSpPr txBox="1"/>
          <p:nvPr/>
        </p:nvSpPr>
        <p:spPr>
          <a:xfrm>
            <a:off x="981600" y="4153819"/>
            <a:ext cx="2379300" cy="4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Work Sans"/>
                <a:ea typeface="Work Sans"/>
                <a:cs typeface="Work Sans"/>
                <a:sym typeface="Work Sans"/>
              </a:rPr>
              <a:t>Classe prevista</a:t>
            </a:r>
            <a:endParaRPr b="1" sz="18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639" name="Google Shape;639;p58"/>
          <p:cNvSpPr txBox="1"/>
          <p:nvPr/>
        </p:nvSpPr>
        <p:spPr>
          <a:xfrm rot="-5400000">
            <a:off x="-261300" y="2799769"/>
            <a:ext cx="1450500" cy="4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Work Sans"/>
                <a:ea typeface="Work Sans"/>
                <a:cs typeface="Work Sans"/>
                <a:sym typeface="Work Sans"/>
              </a:rPr>
              <a:t>Classe real</a:t>
            </a:r>
            <a:endParaRPr b="1" sz="18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640" name="Google Shape;640;p58"/>
          <p:cNvSpPr txBox="1"/>
          <p:nvPr/>
        </p:nvSpPr>
        <p:spPr>
          <a:xfrm>
            <a:off x="715200" y="2316900"/>
            <a:ext cx="266400" cy="72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Work Sans"/>
                <a:ea typeface="Work Sans"/>
                <a:cs typeface="Work Sans"/>
                <a:sym typeface="Work Sans"/>
              </a:rPr>
              <a:t>0</a:t>
            </a:r>
            <a:endParaRPr sz="11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641" name="Google Shape;641;p58"/>
          <p:cNvSpPr txBox="1"/>
          <p:nvPr/>
        </p:nvSpPr>
        <p:spPr>
          <a:xfrm>
            <a:off x="715200" y="3048488"/>
            <a:ext cx="266400" cy="72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Work Sans"/>
                <a:ea typeface="Work Sans"/>
                <a:cs typeface="Work Sans"/>
                <a:sym typeface="Work Sans"/>
              </a:rPr>
              <a:t>1</a:t>
            </a:r>
            <a:endParaRPr sz="11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642" name="Google Shape;642;p58"/>
          <p:cNvSpPr txBox="1"/>
          <p:nvPr/>
        </p:nvSpPr>
        <p:spPr>
          <a:xfrm>
            <a:off x="1443188" y="3776381"/>
            <a:ext cx="266400" cy="44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Work Sans"/>
                <a:ea typeface="Work Sans"/>
                <a:cs typeface="Work Sans"/>
                <a:sym typeface="Work Sans"/>
              </a:rPr>
              <a:t>0</a:t>
            </a:r>
            <a:endParaRPr sz="11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643" name="Google Shape;643;p58"/>
          <p:cNvSpPr txBox="1"/>
          <p:nvPr/>
        </p:nvSpPr>
        <p:spPr>
          <a:xfrm>
            <a:off x="2631413" y="3776381"/>
            <a:ext cx="266400" cy="44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Work Sans"/>
                <a:ea typeface="Work Sans"/>
                <a:cs typeface="Work Sans"/>
                <a:sym typeface="Work Sans"/>
              </a:rPr>
              <a:t>1</a:t>
            </a:r>
            <a:endParaRPr sz="11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644" name="Google Shape;644;p58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59"/>
          <p:cNvSpPr txBox="1"/>
          <p:nvPr/>
        </p:nvSpPr>
        <p:spPr>
          <a:xfrm>
            <a:off x="366319" y="457200"/>
            <a:ext cx="7752300" cy="1246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1C1E20"/>
                </a:solidFill>
                <a:latin typeface="Work Sans"/>
                <a:ea typeface="Work Sans"/>
                <a:cs typeface="Work Sans"/>
                <a:sym typeface="Work Sans"/>
              </a:rPr>
              <a:t>Quais outras métricas de avaliação podemos usar?</a:t>
            </a:r>
            <a:endParaRPr b="1" sz="3600">
              <a:solidFill>
                <a:srgbClr val="1C1E2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650" name="Google Shape;650;p59"/>
          <p:cNvSpPr txBox="1"/>
          <p:nvPr/>
        </p:nvSpPr>
        <p:spPr>
          <a:xfrm>
            <a:off x="363075" y="1703250"/>
            <a:ext cx="8562300" cy="5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Work Sans"/>
                <a:ea typeface="Work Sans"/>
                <a:cs typeface="Work Sans"/>
                <a:sym typeface="Work Sans"/>
              </a:rPr>
              <a:t>O legal da matriz de confusão é que, a partir dela, podemos tirar outras métricas como...</a:t>
            </a:r>
            <a:endParaRPr sz="14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651" name="Google Shape;651;p59"/>
          <p:cNvSpPr txBox="1"/>
          <p:nvPr/>
        </p:nvSpPr>
        <p:spPr>
          <a:xfrm>
            <a:off x="3999713" y="2276288"/>
            <a:ext cx="4803000" cy="8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800">
                <a:solidFill>
                  <a:schemeClr val="accent5"/>
                </a:solidFill>
                <a:latin typeface="Work Sans"/>
                <a:ea typeface="Work Sans"/>
                <a:cs typeface="Work Sans"/>
                <a:sym typeface="Work Sans"/>
              </a:rPr>
              <a:t>Acurácia</a:t>
            </a:r>
            <a:endParaRPr b="1" i="1" sz="1800">
              <a:solidFill>
                <a:schemeClr val="accent5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latin typeface="Work Sans"/>
                <a:ea typeface="Work Sans"/>
                <a:cs typeface="Work Sans"/>
                <a:sym typeface="Work Sans"/>
              </a:rPr>
              <a:t>De todas as predições que o modelo fez, quantos ele acertou?</a:t>
            </a:r>
            <a:r>
              <a:rPr b="1" lang="en" sz="1400">
                <a:latin typeface="Work Sans"/>
                <a:ea typeface="Work Sans"/>
                <a:cs typeface="Work Sans"/>
                <a:sym typeface="Work Sans"/>
              </a:rPr>
              <a:t> </a:t>
            </a:r>
            <a:endParaRPr b="1" sz="1400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652" name="Google Shape;652;p59"/>
          <p:cNvSpPr txBox="1"/>
          <p:nvPr/>
        </p:nvSpPr>
        <p:spPr>
          <a:xfrm>
            <a:off x="5906963" y="3048488"/>
            <a:ext cx="917700" cy="3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54</a:t>
            </a:r>
            <a:r>
              <a:rPr lang="en" sz="1400"/>
              <a:t> + </a:t>
            </a:r>
            <a:r>
              <a:rPr lang="en"/>
              <a:t>14</a:t>
            </a:r>
            <a:endParaRPr sz="1400"/>
          </a:p>
        </p:txBody>
      </p:sp>
      <p:sp>
        <p:nvSpPr>
          <p:cNvPr id="653" name="Google Shape;653;p59"/>
          <p:cNvSpPr txBox="1"/>
          <p:nvPr/>
        </p:nvSpPr>
        <p:spPr>
          <a:xfrm>
            <a:off x="5481488" y="3416588"/>
            <a:ext cx="1768800" cy="4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Work Sans"/>
                <a:ea typeface="Work Sans"/>
                <a:cs typeface="Work Sans"/>
                <a:sym typeface="Work Sans"/>
              </a:rPr>
              <a:t>54</a:t>
            </a:r>
            <a:r>
              <a:rPr lang="en" sz="1400">
                <a:latin typeface="Work Sans"/>
                <a:ea typeface="Work Sans"/>
                <a:cs typeface="Work Sans"/>
                <a:sym typeface="Work Sans"/>
              </a:rPr>
              <a:t> + </a:t>
            </a:r>
            <a:r>
              <a:rPr lang="en">
                <a:latin typeface="Work Sans"/>
                <a:ea typeface="Work Sans"/>
                <a:cs typeface="Work Sans"/>
                <a:sym typeface="Work Sans"/>
              </a:rPr>
              <a:t>2</a:t>
            </a:r>
            <a:r>
              <a:rPr lang="en" sz="1400">
                <a:latin typeface="Work Sans"/>
                <a:ea typeface="Work Sans"/>
                <a:cs typeface="Work Sans"/>
                <a:sym typeface="Work Sans"/>
              </a:rPr>
              <a:t> + </a:t>
            </a:r>
            <a:r>
              <a:rPr lang="en">
                <a:latin typeface="Work Sans"/>
                <a:ea typeface="Work Sans"/>
                <a:cs typeface="Work Sans"/>
                <a:sym typeface="Work Sans"/>
              </a:rPr>
              <a:t>4</a:t>
            </a:r>
            <a:r>
              <a:rPr lang="en" sz="1400">
                <a:latin typeface="Work Sans"/>
                <a:ea typeface="Work Sans"/>
                <a:cs typeface="Work Sans"/>
                <a:sym typeface="Work Sans"/>
              </a:rPr>
              <a:t> + </a:t>
            </a:r>
            <a:r>
              <a:rPr lang="en">
                <a:latin typeface="Work Sans"/>
                <a:ea typeface="Work Sans"/>
                <a:cs typeface="Work Sans"/>
                <a:sym typeface="Work Sans"/>
              </a:rPr>
              <a:t>14</a:t>
            </a:r>
            <a:endParaRPr sz="1400">
              <a:latin typeface="Work Sans"/>
              <a:ea typeface="Work Sans"/>
              <a:cs typeface="Work Sans"/>
              <a:sym typeface="Work Sans"/>
            </a:endParaRPr>
          </a:p>
        </p:txBody>
      </p:sp>
      <p:cxnSp>
        <p:nvCxnSpPr>
          <p:cNvPr id="654" name="Google Shape;654;p59"/>
          <p:cNvCxnSpPr/>
          <p:nvPr/>
        </p:nvCxnSpPr>
        <p:spPr>
          <a:xfrm>
            <a:off x="5368050" y="3398044"/>
            <a:ext cx="18279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5" name="Google Shape;655;p59"/>
          <p:cNvSpPr/>
          <p:nvPr/>
        </p:nvSpPr>
        <p:spPr>
          <a:xfrm>
            <a:off x="2485763" y="2819888"/>
            <a:ext cx="685500" cy="727800"/>
          </a:xfrm>
          <a:prstGeom prst="rect">
            <a:avLst/>
          </a:prstGeom>
          <a:solidFill>
            <a:srgbClr val="0097A7">
              <a:alpha val="4637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6" name="Google Shape;656;p59"/>
          <p:cNvSpPr/>
          <p:nvPr/>
        </p:nvSpPr>
        <p:spPr>
          <a:xfrm>
            <a:off x="1800188" y="2091881"/>
            <a:ext cx="685500" cy="735300"/>
          </a:xfrm>
          <a:prstGeom prst="rect">
            <a:avLst/>
          </a:prstGeom>
          <a:solidFill>
            <a:srgbClr val="0097A7">
              <a:alpha val="4637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657" name="Google Shape;657;p59"/>
          <p:cNvGraphicFramePr/>
          <p:nvPr/>
        </p:nvGraphicFramePr>
        <p:xfrm>
          <a:off x="1799363" y="209188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{BC705ECC-4342-4CA8-B588-DF11F1022C20}</a:tableStyleId>
              </a:tblPr>
              <a:tblGrid>
                <a:gridCol w="686450"/>
                <a:gridCol w="686450"/>
              </a:tblGrid>
              <a:tr h="7279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54</a:t>
                      </a:r>
                      <a:endParaRPr sz="140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68575" marB="68575" marR="68575" marL="6857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4</a:t>
                      </a:r>
                      <a:endParaRPr sz="140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68575" marB="68575" marR="68575" marL="6857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279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2</a:t>
                      </a:r>
                      <a:endParaRPr sz="140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68575" marB="68575" marR="68575" marL="6857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1</a:t>
                      </a:r>
                      <a:r>
                        <a:rPr lang="en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4</a:t>
                      </a:r>
                      <a:endParaRPr sz="140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68575" marB="68575" marR="68575" marL="6857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658" name="Google Shape;658;p59"/>
          <p:cNvSpPr txBox="1"/>
          <p:nvPr/>
        </p:nvSpPr>
        <p:spPr>
          <a:xfrm>
            <a:off x="1497394" y="4650488"/>
            <a:ext cx="1977000" cy="4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Work Sans"/>
                <a:ea typeface="Work Sans"/>
                <a:cs typeface="Work Sans"/>
                <a:sym typeface="Work Sans"/>
              </a:rPr>
              <a:t>Classe prevista</a:t>
            </a:r>
            <a:endParaRPr b="1" sz="18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659" name="Google Shape;659;p59"/>
          <p:cNvSpPr txBox="1"/>
          <p:nvPr/>
        </p:nvSpPr>
        <p:spPr>
          <a:xfrm rot="-5400000">
            <a:off x="-326231" y="2571131"/>
            <a:ext cx="1428300" cy="4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Work Sans"/>
                <a:ea typeface="Work Sans"/>
                <a:cs typeface="Work Sans"/>
                <a:sym typeface="Work Sans"/>
              </a:rPr>
              <a:t>Classe real</a:t>
            </a:r>
            <a:endParaRPr b="1" sz="18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660" name="Google Shape;660;p59"/>
          <p:cNvSpPr txBox="1"/>
          <p:nvPr/>
        </p:nvSpPr>
        <p:spPr>
          <a:xfrm>
            <a:off x="7350113" y="2969869"/>
            <a:ext cx="11637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= 0.</a:t>
            </a:r>
            <a:r>
              <a:rPr lang="en"/>
              <a:t>92</a:t>
            </a:r>
            <a:endParaRPr sz="1400"/>
          </a:p>
        </p:txBody>
      </p:sp>
      <p:sp>
        <p:nvSpPr>
          <p:cNvPr id="661" name="Google Shape;661;p59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62" name="Google Shape;662;p59"/>
          <p:cNvSpPr txBox="1"/>
          <p:nvPr/>
        </p:nvSpPr>
        <p:spPr>
          <a:xfrm>
            <a:off x="613313" y="3047691"/>
            <a:ext cx="1186800" cy="2604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Work Sans"/>
                <a:ea typeface="Work Sans"/>
                <a:cs typeface="Work Sans"/>
                <a:sym typeface="Work Sans"/>
              </a:rPr>
              <a:t>Mortality</a:t>
            </a:r>
            <a:endParaRPr sz="11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663" name="Google Shape;663;p59"/>
          <p:cNvSpPr txBox="1"/>
          <p:nvPr/>
        </p:nvSpPr>
        <p:spPr>
          <a:xfrm>
            <a:off x="636625" y="2323405"/>
            <a:ext cx="1163400" cy="2604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Work Sans"/>
                <a:ea typeface="Work Sans"/>
                <a:cs typeface="Work Sans"/>
                <a:sym typeface="Work Sans"/>
              </a:rPr>
              <a:t>Not Mortality</a:t>
            </a:r>
            <a:endParaRPr sz="11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664" name="Google Shape;664;p59"/>
          <p:cNvSpPr txBox="1"/>
          <p:nvPr/>
        </p:nvSpPr>
        <p:spPr>
          <a:xfrm rot="-5400000">
            <a:off x="1622375" y="3940555"/>
            <a:ext cx="1041300" cy="2604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Work Sans"/>
                <a:ea typeface="Work Sans"/>
                <a:cs typeface="Work Sans"/>
                <a:sym typeface="Work Sans"/>
              </a:rPr>
              <a:t>Not Mortality</a:t>
            </a:r>
            <a:endParaRPr sz="11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665" name="Google Shape;665;p59"/>
          <p:cNvSpPr txBox="1"/>
          <p:nvPr/>
        </p:nvSpPr>
        <p:spPr>
          <a:xfrm rot="-5400000">
            <a:off x="2251700" y="3975680"/>
            <a:ext cx="1153800" cy="2604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Work Sans"/>
                <a:ea typeface="Work Sans"/>
                <a:cs typeface="Work Sans"/>
                <a:sym typeface="Work Sans"/>
              </a:rPr>
              <a:t>Mortality</a:t>
            </a:r>
            <a:endParaRPr sz="1100"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60"/>
          <p:cNvSpPr txBox="1"/>
          <p:nvPr/>
        </p:nvSpPr>
        <p:spPr>
          <a:xfrm>
            <a:off x="366319" y="457200"/>
            <a:ext cx="7752300" cy="1246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1C1E20"/>
                </a:solidFill>
                <a:latin typeface="Work Sans"/>
                <a:ea typeface="Work Sans"/>
                <a:cs typeface="Work Sans"/>
                <a:sym typeface="Work Sans"/>
              </a:rPr>
              <a:t>Quais outras métricas de avaliação podemos usar?</a:t>
            </a:r>
            <a:endParaRPr b="1" sz="3600">
              <a:solidFill>
                <a:srgbClr val="1C1E2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671" name="Google Shape;671;p60"/>
          <p:cNvSpPr txBox="1"/>
          <p:nvPr/>
        </p:nvSpPr>
        <p:spPr>
          <a:xfrm>
            <a:off x="3999713" y="2276288"/>
            <a:ext cx="4803000" cy="8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800">
                <a:solidFill>
                  <a:schemeClr val="accent5"/>
                </a:solidFill>
                <a:latin typeface="Work Sans"/>
                <a:ea typeface="Work Sans"/>
                <a:cs typeface="Work Sans"/>
                <a:sym typeface="Work Sans"/>
              </a:rPr>
              <a:t>Precisão</a:t>
            </a:r>
            <a:endParaRPr b="1" i="1" sz="1800">
              <a:solidFill>
                <a:schemeClr val="accent5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De todos os exemplos que o modelo classificou como sendo da classe positiva, quais realmente eram?</a:t>
            </a:r>
            <a:endParaRPr b="1" sz="1400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672" name="Google Shape;672;p60"/>
          <p:cNvSpPr txBox="1"/>
          <p:nvPr/>
        </p:nvSpPr>
        <p:spPr>
          <a:xfrm>
            <a:off x="5639438" y="3048488"/>
            <a:ext cx="1028700" cy="3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TP</a:t>
            </a:r>
            <a:endParaRPr sz="1400"/>
          </a:p>
        </p:txBody>
      </p:sp>
      <p:sp>
        <p:nvSpPr>
          <p:cNvPr id="673" name="Google Shape;673;p60"/>
          <p:cNvSpPr txBox="1"/>
          <p:nvPr/>
        </p:nvSpPr>
        <p:spPr>
          <a:xfrm>
            <a:off x="5739075" y="3416588"/>
            <a:ext cx="1511100" cy="4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Work Sans"/>
                <a:ea typeface="Work Sans"/>
                <a:cs typeface="Work Sans"/>
                <a:sym typeface="Work Sans"/>
              </a:rPr>
              <a:t>TP + FP</a:t>
            </a:r>
            <a:endParaRPr sz="1400">
              <a:latin typeface="Work Sans"/>
              <a:ea typeface="Work Sans"/>
              <a:cs typeface="Work Sans"/>
              <a:sym typeface="Work Sans"/>
            </a:endParaRPr>
          </a:p>
        </p:txBody>
      </p:sp>
      <p:cxnSp>
        <p:nvCxnSpPr>
          <p:cNvPr id="674" name="Google Shape;674;p60"/>
          <p:cNvCxnSpPr/>
          <p:nvPr/>
        </p:nvCxnSpPr>
        <p:spPr>
          <a:xfrm>
            <a:off x="5639344" y="3396938"/>
            <a:ext cx="10287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5" name="Google Shape;675;p60"/>
          <p:cNvSpPr txBox="1"/>
          <p:nvPr/>
        </p:nvSpPr>
        <p:spPr>
          <a:xfrm>
            <a:off x="981600" y="4153819"/>
            <a:ext cx="2379300" cy="4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Work Sans"/>
                <a:ea typeface="Work Sans"/>
                <a:cs typeface="Work Sans"/>
                <a:sym typeface="Work Sans"/>
              </a:rPr>
              <a:t>Classe prevista</a:t>
            </a:r>
            <a:endParaRPr b="1" sz="18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676" name="Google Shape;676;p60"/>
          <p:cNvSpPr txBox="1"/>
          <p:nvPr/>
        </p:nvSpPr>
        <p:spPr>
          <a:xfrm rot="-5400000">
            <a:off x="-261300" y="2799769"/>
            <a:ext cx="1450500" cy="4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Work Sans"/>
                <a:ea typeface="Work Sans"/>
                <a:cs typeface="Work Sans"/>
                <a:sym typeface="Work Sans"/>
              </a:rPr>
              <a:t>Classe real</a:t>
            </a:r>
            <a:endParaRPr b="1" sz="18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677" name="Google Shape;677;p60"/>
          <p:cNvSpPr txBox="1"/>
          <p:nvPr/>
        </p:nvSpPr>
        <p:spPr>
          <a:xfrm>
            <a:off x="363075" y="1703250"/>
            <a:ext cx="8562300" cy="5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Work Sans"/>
                <a:ea typeface="Work Sans"/>
                <a:cs typeface="Work Sans"/>
                <a:sym typeface="Work Sans"/>
              </a:rPr>
              <a:t>O legal da matriz de confusão é que, a partir dela, podemos tirar outras métricas como...</a:t>
            </a:r>
            <a:endParaRPr sz="14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678" name="Google Shape;678;p60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679" name="Google Shape;679;p60"/>
          <p:cNvGraphicFramePr/>
          <p:nvPr/>
        </p:nvGraphicFramePr>
        <p:xfrm>
          <a:off x="981600" y="232048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{BC705ECC-4342-4CA8-B588-DF11F1022C20}</a:tableStyleId>
              </a:tblPr>
              <a:tblGrid>
                <a:gridCol w="1189700"/>
                <a:gridCol w="1189700"/>
              </a:tblGrid>
              <a:tr h="7279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TN</a:t>
                      </a:r>
                      <a:endParaRPr sz="180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68575" marB="68575" marR="68575" marL="6857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FP</a:t>
                      </a:r>
                      <a:endParaRPr sz="180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68575" marB="68575" marR="68575" marL="68575" anchor="ctr">
                    <a:solidFill>
                      <a:srgbClr val="0097A7">
                        <a:alpha val="49160"/>
                      </a:srgbClr>
                    </a:solidFill>
                  </a:tcPr>
                </a:tc>
              </a:tr>
              <a:tr h="7279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FN</a:t>
                      </a:r>
                      <a:endParaRPr sz="180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68575" marB="68575" marR="68575" marL="6857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TP</a:t>
                      </a:r>
                      <a:endParaRPr sz="180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68575" marB="68575" marR="68575" marL="68575" anchor="ctr">
                    <a:solidFill>
                      <a:srgbClr val="0097A7">
                        <a:alpha val="4916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680" name="Google Shape;680;p60"/>
          <p:cNvSpPr txBox="1"/>
          <p:nvPr/>
        </p:nvSpPr>
        <p:spPr>
          <a:xfrm>
            <a:off x="715200" y="2316900"/>
            <a:ext cx="266400" cy="72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Work Sans"/>
                <a:ea typeface="Work Sans"/>
                <a:cs typeface="Work Sans"/>
                <a:sym typeface="Work Sans"/>
              </a:rPr>
              <a:t>0</a:t>
            </a:r>
            <a:endParaRPr sz="11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681" name="Google Shape;681;p60"/>
          <p:cNvSpPr txBox="1"/>
          <p:nvPr/>
        </p:nvSpPr>
        <p:spPr>
          <a:xfrm>
            <a:off x="715200" y="3048488"/>
            <a:ext cx="266400" cy="72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Work Sans"/>
                <a:ea typeface="Work Sans"/>
                <a:cs typeface="Work Sans"/>
                <a:sym typeface="Work Sans"/>
              </a:rPr>
              <a:t>1</a:t>
            </a:r>
            <a:endParaRPr sz="11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682" name="Google Shape;682;p60"/>
          <p:cNvSpPr txBox="1"/>
          <p:nvPr/>
        </p:nvSpPr>
        <p:spPr>
          <a:xfrm>
            <a:off x="1443188" y="3776381"/>
            <a:ext cx="266400" cy="44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Work Sans"/>
                <a:ea typeface="Work Sans"/>
                <a:cs typeface="Work Sans"/>
                <a:sym typeface="Work Sans"/>
              </a:rPr>
              <a:t>0</a:t>
            </a:r>
            <a:endParaRPr sz="11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683" name="Google Shape;683;p60"/>
          <p:cNvSpPr txBox="1"/>
          <p:nvPr/>
        </p:nvSpPr>
        <p:spPr>
          <a:xfrm>
            <a:off x="2631413" y="3776381"/>
            <a:ext cx="266400" cy="44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Work Sans"/>
                <a:ea typeface="Work Sans"/>
                <a:cs typeface="Work Sans"/>
                <a:sym typeface="Work Sans"/>
              </a:rPr>
              <a:t>1</a:t>
            </a:r>
            <a:endParaRPr sz="1100"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61"/>
          <p:cNvSpPr txBox="1"/>
          <p:nvPr/>
        </p:nvSpPr>
        <p:spPr>
          <a:xfrm>
            <a:off x="366319" y="457200"/>
            <a:ext cx="7752300" cy="1246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1C1E20"/>
                </a:solidFill>
                <a:latin typeface="Work Sans"/>
                <a:ea typeface="Work Sans"/>
                <a:cs typeface="Work Sans"/>
                <a:sym typeface="Work Sans"/>
              </a:rPr>
              <a:t>Quais outras métricas de avaliação podemos usar?</a:t>
            </a:r>
            <a:endParaRPr b="1" sz="3600">
              <a:solidFill>
                <a:srgbClr val="1C1E2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689" name="Google Shape;689;p61"/>
          <p:cNvSpPr txBox="1"/>
          <p:nvPr/>
        </p:nvSpPr>
        <p:spPr>
          <a:xfrm>
            <a:off x="3999713" y="2276288"/>
            <a:ext cx="4803000" cy="8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800">
                <a:solidFill>
                  <a:schemeClr val="accent5"/>
                </a:solidFill>
                <a:latin typeface="Work Sans"/>
                <a:ea typeface="Work Sans"/>
                <a:cs typeface="Work Sans"/>
                <a:sym typeface="Work Sans"/>
              </a:rPr>
              <a:t>Precisão</a:t>
            </a:r>
            <a:endParaRPr b="1" i="1" sz="1800">
              <a:solidFill>
                <a:schemeClr val="accent5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De todos os exemplos que o modelo classificou como sendo da classe positiva, quais realmente eram?</a:t>
            </a:r>
            <a:endParaRPr b="1" sz="1400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690" name="Google Shape;690;p61"/>
          <p:cNvSpPr txBox="1"/>
          <p:nvPr/>
        </p:nvSpPr>
        <p:spPr>
          <a:xfrm>
            <a:off x="5639438" y="3048488"/>
            <a:ext cx="1028700" cy="3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14</a:t>
            </a:r>
            <a:endParaRPr sz="1400"/>
          </a:p>
        </p:txBody>
      </p:sp>
      <p:sp>
        <p:nvSpPr>
          <p:cNvPr id="691" name="Google Shape;691;p61"/>
          <p:cNvSpPr txBox="1"/>
          <p:nvPr/>
        </p:nvSpPr>
        <p:spPr>
          <a:xfrm>
            <a:off x="5739075" y="3416588"/>
            <a:ext cx="1511100" cy="4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Work Sans"/>
                <a:ea typeface="Work Sans"/>
                <a:cs typeface="Work Sans"/>
                <a:sym typeface="Work Sans"/>
              </a:rPr>
              <a:t>14</a:t>
            </a:r>
            <a:r>
              <a:rPr lang="en" sz="1400">
                <a:latin typeface="Work Sans"/>
                <a:ea typeface="Work Sans"/>
                <a:cs typeface="Work Sans"/>
                <a:sym typeface="Work Sans"/>
              </a:rPr>
              <a:t> + </a:t>
            </a:r>
            <a:r>
              <a:rPr lang="en">
                <a:latin typeface="Work Sans"/>
                <a:ea typeface="Work Sans"/>
                <a:cs typeface="Work Sans"/>
                <a:sym typeface="Work Sans"/>
              </a:rPr>
              <a:t>4</a:t>
            </a:r>
            <a:endParaRPr sz="1400">
              <a:latin typeface="Work Sans"/>
              <a:ea typeface="Work Sans"/>
              <a:cs typeface="Work Sans"/>
              <a:sym typeface="Work Sans"/>
            </a:endParaRPr>
          </a:p>
        </p:txBody>
      </p:sp>
      <p:cxnSp>
        <p:nvCxnSpPr>
          <p:cNvPr id="692" name="Google Shape;692;p61"/>
          <p:cNvCxnSpPr/>
          <p:nvPr/>
        </p:nvCxnSpPr>
        <p:spPr>
          <a:xfrm>
            <a:off x="5639344" y="3396938"/>
            <a:ext cx="10287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93" name="Google Shape;693;p61"/>
          <p:cNvSpPr txBox="1"/>
          <p:nvPr/>
        </p:nvSpPr>
        <p:spPr>
          <a:xfrm>
            <a:off x="363075" y="1703250"/>
            <a:ext cx="8562300" cy="5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Work Sans"/>
                <a:ea typeface="Work Sans"/>
                <a:cs typeface="Work Sans"/>
                <a:sym typeface="Work Sans"/>
              </a:rPr>
              <a:t>O legal da matriz de confusão é que, a partir dela, podemos tirar outras métricas como...</a:t>
            </a:r>
            <a:endParaRPr sz="14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694" name="Google Shape;694;p61"/>
          <p:cNvSpPr/>
          <p:nvPr/>
        </p:nvSpPr>
        <p:spPr>
          <a:xfrm>
            <a:off x="1800188" y="2896088"/>
            <a:ext cx="685500" cy="727800"/>
          </a:xfrm>
          <a:prstGeom prst="rect">
            <a:avLst/>
          </a:prstGeom>
          <a:solidFill>
            <a:srgbClr val="0097A7">
              <a:alpha val="4637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5" name="Google Shape;695;p61"/>
          <p:cNvSpPr/>
          <p:nvPr/>
        </p:nvSpPr>
        <p:spPr>
          <a:xfrm>
            <a:off x="1800188" y="2168081"/>
            <a:ext cx="685500" cy="735300"/>
          </a:xfrm>
          <a:prstGeom prst="rect">
            <a:avLst/>
          </a:prstGeom>
          <a:solidFill>
            <a:srgbClr val="0097A7">
              <a:alpha val="4637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696" name="Google Shape;696;p61"/>
          <p:cNvGraphicFramePr/>
          <p:nvPr/>
        </p:nvGraphicFramePr>
        <p:xfrm>
          <a:off x="1799363" y="216808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{BC705ECC-4342-4CA8-B588-DF11F1022C20}</a:tableStyleId>
              </a:tblPr>
              <a:tblGrid>
                <a:gridCol w="686450"/>
                <a:gridCol w="686450"/>
              </a:tblGrid>
              <a:tr h="7279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54</a:t>
                      </a:r>
                      <a:endParaRPr sz="140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68575" marB="68575" marR="68575" marL="6857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4</a:t>
                      </a:r>
                      <a:endParaRPr sz="140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68575" marB="68575" marR="68575" marL="6857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97A7">
                        <a:alpha val="49160"/>
                      </a:srgbClr>
                    </a:solidFill>
                  </a:tcPr>
                </a:tc>
              </a:tr>
              <a:tr h="7279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2</a:t>
                      </a:r>
                      <a:endParaRPr sz="140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68575" marB="68575" marR="68575" marL="6857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1</a:t>
                      </a:r>
                      <a:r>
                        <a:rPr lang="en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4</a:t>
                      </a:r>
                      <a:endParaRPr sz="140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68575" marB="68575" marR="68575" marL="6857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97A7">
                        <a:alpha val="4916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697" name="Google Shape;697;p61"/>
          <p:cNvSpPr txBox="1"/>
          <p:nvPr/>
        </p:nvSpPr>
        <p:spPr>
          <a:xfrm>
            <a:off x="1497394" y="4726688"/>
            <a:ext cx="1977000" cy="4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Work Sans"/>
                <a:ea typeface="Work Sans"/>
                <a:cs typeface="Work Sans"/>
                <a:sym typeface="Work Sans"/>
              </a:rPr>
              <a:t>Classe prevista</a:t>
            </a:r>
            <a:endParaRPr b="1" sz="18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698" name="Google Shape;698;p61"/>
          <p:cNvSpPr txBox="1"/>
          <p:nvPr/>
        </p:nvSpPr>
        <p:spPr>
          <a:xfrm rot="-5400000">
            <a:off x="-326231" y="2647331"/>
            <a:ext cx="1428300" cy="4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Work Sans"/>
                <a:ea typeface="Work Sans"/>
                <a:cs typeface="Work Sans"/>
                <a:sym typeface="Work Sans"/>
              </a:rPr>
              <a:t>Classe real</a:t>
            </a:r>
            <a:endParaRPr b="1" sz="18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699" name="Google Shape;699;p61"/>
          <p:cNvSpPr txBox="1"/>
          <p:nvPr/>
        </p:nvSpPr>
        <p:spPr>
          <a:xfrm>
            <a:off x="6842119" y="2968763"/>
            <a:ext cx="11637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= 0.</a:t>
            </a:r>
            <a:r>
              <a:rPr lang="en"/>
              <a:t>78</a:t>
            </a:r>
            <a:endParaRPr sz="1400"/>
          </a:p>
        </p:txBody>
      </p:sp>
      <p:sp>
        <p:nvSpPr>
          <p:cNvPr id="700" name="Google Shape;700;p61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01" name="Google Shape;701;p61"/>
          <p:cNvSpPr txBox="1"/>
          <p:nvPr/>
        </p:nvSpPr>
        <p:spPr>
          <a:xfrm>
            <a:off x="613313" y="3144927"/>
            <a:ext cx="1186800" cy="2604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Work Sans"/>
                <a:ea typeface="Work Sans"/>
                <a:cs typeface="Work Sans"/>
                <a:sym typeface="Work Sans"/>
              </a:rPr>
              <a:t>Mortality</a:t>
            </a:r>
            <a:endParaRPr sz="11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702" name="Google Shape;702;p61"/>
          <p:cNvSpPr txBox="1"/>
          <p:nvPr/>
        </p:nvSpPr>
        <p:spPr>
          <a:xfrm>
            <a:off x="636625" y="2420642"/>
            <a:ext cx="1163400" cy="2604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Work Sans"/>
                <a:ea typeface="Work Sans"/>
                <a:cs typeface="Work Sans"/>
                <a:sym typeface="Work Sans"/>
              </a:rPr>
              <a:t>Not Mortality</a:t>
            </a:r>
            <a:endParaRPr sz="11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703" name="Google Shape;703;p61"/>
          <p:cNvSpPr txBox="1"/>
          <p:nvPr/>
        </p:nvSpPr>
        <p:spPr>
          <a:xfrm rot="-5400000">
            <a:off x="1622375" y="4037792"/>
            <a:ext cx="1041300" cy="2604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Work Sans"/>
                <a:ea typeface="Work Sans"/>
                <a:cs typeface="Work Sans"/>
                <a:sym typeface="Work Sans"/>
              </a:rPr>
              <a:t>Not Mortality</a:t>
            </a:r>
            <a:endParaRPr sz="11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704" name="Google Shape;704;p61"/>
          <p:cNvSpPr txBox="1"/>
          <p:nvPr/>
        </p:nvSpPr>
        <p:spPr>
          <a:xfrm rot="-5400000">
            <a:off x="2251700" y="4072917"/>
            <a:ext cx="1153800" cy="2604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Work Sans"/>
                <a:ea typeface="Work Sans"/>
                <a:cs typeface="Work Sans"/>
                <a:sym typeface="Work Sans"/>
              </a:rPr>
              <a:t>Mortality</a:t>
            </a:r>
            <a:endParaRPr sz="1100"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62"/>
          <p:cNvSpPr txBox="1"/>
          <p:nvPr/>
        </p:nvSpPr>
        <p:spPr>
          <a:xfrm>
            <a:off x="366319" y="457200"/>
            <a:ext cx="7752300" cy="1246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1C1E20"/>
                </a:solidFill>
                <a:latin typeface="Work Sans"/>
                <a:ea typeface="Work Sans"/>
                <a:cs typeface="Work Sans"/>
                <a:sym typeface="Work Sans"/>
              </a:rPr>
              <a:t>Quais outras métricas de avaliação podemos usar?</a:t>
            </a:r>
            <a:endParaRPr b="1" sz="3600">
              <a:solidFill>
                <a:srgbClr val="1C1E2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710" name="Google Shape;710;p62"/>
          <p:cNvSpPr txBox="1"/>
          <p:nvPr/>
        </p:nvSpPr>
        <p:spPr>
          <a:xfrm>
            <a:off x="981600" y="4153819"/>
            <a:ext cx="2379300" cy="4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Work Sans"/>
                <a:ea typeface="Work Sans"/>
                <a:cs typeface="Work Sans"/>
                <a:sym typeface="Work Sans"/>
              </a:rPr>
              <a:t>Classe prevista</a:t>
            </a:r>
            <a:endParaRPr b="1" sz="18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711" name="Google Shape;711;p62"/>
          <p:cNvSpPr txBox="1"/>
          <p:nvPr/>
        </p:nvSpPr>
        <p:spPr>
          <a:xfrm rot="-5400000">
            <a:off x="-261300" y="2799769"/>
            <a:ext cx="1450500" cy="4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Work Sans"/>
                <a:ea typeface="Work Sans"/>
                <a:cs typeface="Work Sans"/>
                <a:sym typeface="Work Sans"/>
              </a:rPr>
              <a:t>Classe real</a:t>
            </a:r>
            <a:endParaRPr b="1" sz="18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712" name="Google Shape;712;p62"/>
          <p:cNvSpPr txBox="1"/>
          <p:nvPr/>
        </p:nvSpPr>
        <p:spPr>
          <a:xfrm>
            <a:off x="3999713" y="2276288"/>
            <a:ext cx="4803000" cy="8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800">
                <a:solidFill>
                  <a:schemeClr val="accent5"/>
                </a:solidFill>
                <a:latin typeface="Work Sans"/>
                <a:ea typeface="Work Sans"/>
                <a:cs typeface="Work Sans"/>
                <a:sym typeface="Work Sans"/>
              </a:rPr>
              <a:t>Recall (sensibilidade)</a:t>
            </a:r>
            <a:endParaRPr b="1" i="1" sz="1800">
              <a:solidFill>
                <a:schemeClr val="accent5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i="1" lang="en" sz="11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De todos os exemplos da classe positiva, quantos o modelo classificou corretamente?</a:t>
            </a:r>
            <a:endParaRPr sz="1400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713" name="Google Shape;713;p62"/>
          <p:cNvSpPr txBox="1"/>
          <p:nvPr/>
        </p:nvSpPr>
        <p:spPr>
          <a:xfrm>
            <a:off x="5639438" y="3048488"/>
            <a:ext cx="1028700" cy="3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TP</a:t>
            </a:r>
            <a:endParaRPr sz="1400"/>
          </a:p>
        </p:txBody>
      </p:sp>
      <p:sp>
        <p:nvSpPr>
          <p:cNvPr id="714" name="Google Shape;714;p62"/>
          <p:cNvSpPr txBox="1"/>
          <p:nvPr/>
        </p:nvSpPr>
        <p:spPr>
          <a:xfrm>
            <a:off x="5739075" y="3416588"/>
            <a:ext cx="1511100" cy="4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Work Sans"/>
                <a:ea typeface="Work Sans"/>
                <a:cs typeface="Work Sans"/>
                <a:sym typeface="Work Sans"/>
              </a:rPr>
              <a:t>TP + FN</a:t>
            </a:r>
            <a:endParaRPr sz="1400">
              <a:latin typeface="Work Sans"/>
              <a:ea typeface="Work Sans"/>
              <a:cs typeface="Work Sans"/>
              <a:sym typeface="Work Sans"/>
            </a:endParaRPr>
          </a:p>
        </p:txBody>
      </p:sp>
      <p:cxnSp>
        <p:nvCxnSpPr>
          <p:cNvPr id="715" name="Google Shape;715;p62"/>
          <p:cNvCxnSpPr/>
          <p:nvPr/>
        </p:nvCxnSpPr>
        <p:spPr>
          <a:xfrm>
            <a:off x="5639344" y="3396938"/>
            <a:ext cx="10287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16" name="Google Shape;716;p62"/>
          <p:cNvSpPr txBox="1"/>
          <p:nvPr/>
        </p:nvSpPr>
        <p:spPr>
          <a:xfrm>
            <a:off x="363075" y="1703250"/>
            <a:ext cx="8562300" cy="5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Work Sans"/>
                <a:ea typeface="Work Sans"/>
                <a:cs typeface="Work Sans"/>
                <a:sym typeface="Work Sans"/>
              </a:rPr>
              <a:t>O legal da matriz de confusão é que, a partir dela, podemos tirar outras métricas como...</a:t>
            </a:r>
            <a:endParaRPr sz="14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717" name="Google Shape;717;p62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718" name="Google Shape;718;p62"/>
          <p:cNvGraphicFramePr/>
          <p:nvPr/>
        </p:nvGraphicFramePr>
        <p:xfrm>
          <a:off x="981600" y="232048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{BC705ECC-4342-4CA8-B588-DF11F1022C20}</a:tableStyleId>
              </a:tblPr>
              <a:tblGrid>
                <a:gridCol w="1189700"/>
                <a:gridCol w="1189700"/>
              </a:tblGrid>
              <a:tr h="7279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TN</a:t>
                      </a:r>
                      <a:endParaRPr sz="180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68575" marB="68575" marR="68575" marL="6857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FP</a:t>
                      </a:r>
                      <a:endParaRPr sz="180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68575" marB="68575" marR="68575" marL="68575" anchor="ctr"/>
                </a:tc>
              </a:tr>
              <a:tr h="7279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FN</a:t>
                      </a:r>
                      <a:endParaRPr sz="180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68575" marB="68575" marR="68575" marL="68575" anchor="ctr">
                    <a:solidFill>
                      <a:srgbClr val="0097A7">
                        <a:alpha val="4916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TP</a:t>
                      </a:r>
                      <a:endParaRPr sz="180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68575" marB="68575" marR="68575" marL="68575" anchor="ctr">
                    <a:solidFill>
                      <a:srgbClr val="0097A7">
                        <a:alpha val="4916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719" name="Google Shape;719;p62"/>
          <p:cNvSpPr txBox="1"/>
          <p:nvPr/>
        </p:nvSpPr>
        <p:spPr>
          <a:xfrm>
            <a:off x="715200" y="2316900"/>
            <a:ext cx="266400" cy="72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Work Sans"/>
                <a:ea typeface="Work Sans"/>
                <a:cs typeface="Work Sans"/>
                <a:sym typeface="Work Sans"/>
              </a:rPr>
              <a:t>0</a:t>
            </a:r>
            <a:endParaRPr sz="11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720" name="Google Shape;720;p62"/>
          <p:cNvSpPr txBox="1"/>
          <p:nvPr/>
        </p:nvSpPr>
        <p:spPr>
          <a:xfrm>
            <a:off x="715200" y="3048488"/>
            <a:ext cx="266400" cy="72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Work Sans"/>
                <a:ea typeface="Work Sans"/>
                <a:cs typeface="Work Sans"/>
                <a:sym typeface="Work Sans"/>
              </a:rPr>
              <a:t>1</a:t>
            </a:r>
            <a:endParaRPr sz="11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721" name="Google Shape;721;p62"/>
          <p:cNvSpPr txBox="1"/>
          <p:nvPr/>
        </p:nvSpPr>
        <p:spPr>
          <a:xfrm>
            <a:off x="1443188" y="3776381"/>
            <a:ext cx="266400" cy="44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Work Sans"/>
                <a:ea typeface="Work Sans"/>
                <a:cs typeface="Work Sans"/>
                <a:sym typeface="Work Sans"/>
              </a:rPr>
              <a:t>0</a:t>
            </a:r>
            <a:endParaRPr sz="11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722" name="Google Shape;722;p62"/>
          <p:cNvSpPr txBox="1"/>
          <p:nvPr/>
        </p:nvSpPr>
        <p:spPr>
          <a:xfrm>
            <a:off x="2631413" y="3776381"/>
            <a:ext cx="266400" cy="44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Work Sans"/>
                <a:ea typeface="Work Sans"/>
                <a:cs typeface="Work Sans"/>
                <a:sym typeface="Work Sans"/>
              </a:rPr>
              <a:t>1</a:t>
            </a:r>
            <a:endParaRPr sz="1100"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18"/>
          <p:cNvSpPr txBox="1"/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/>
              <a:t>Nos mandem suas dúvidas!!!</a:t>
            </a:r>
            <a:endParaRPr/>
          </a:p>
        </p:txBody>
      </p:sp>
      <p:sp>
        <p:nvSpPr>
          <p:cNvPr id="255" name="Google Shape;255;p18"/>
          <p:cNvSpPr txBox="1"/>
          <p:nvPr>
            <p:ph idx="2" type="body"/>
          </p:nvPr>
        </p:nvSpPr>
        <p:spPr>
          <a:xfrm>
            <a:off x="871350" y="1358025"/>
            <a:ext cx="7401300" cy="12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r>
              <a:rPr b="1" lang="en" sz="2300">
                <a:latin typeface="Work Sans"/>
                <a:ea typeface="Work Sans"/>
                <a:cs typeface="Work Sans"/>
                <a:sym typeface="Work Sans"/>
              </a:rPr>
              <a:t>Estamos pensando em fazer uma aula de dúvidas, o que acham??</a:t>
            </a:r>
            <a:endParaRPr b="1" sz="2300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b="1" sz="1600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b="1" sz="1600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b="1" sz="1600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7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256" name="Google Shape;256;p18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57" name="Google Shape;25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10512" y="2370350"/>
            <a:ext cx="2322975" cy="185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63"/>
          <p:cNvSpPr txBox="1"/>
          <p:nvPr/>
        </p:nvSpPr>
        <p:spPr>
          <a:xfrm>
            <a:off x="366319" y="457200"/>
            <a:ext cx="7752300" cy="1246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1C1E20"/>
                </a:solidFill>
                <a:latin typeface="Work Sans"/>
                <a:ea typeface="Work Sans"/>
                <a:cs typeface="Work Sans"/>
                <a:sym typeface="Work Sans"/>
              </a:rPr>
              <a:t>Quais outras métricas de avaliação podemos usar?</a:t>
            </a:r>
            <a:endParaRPr b="1" sz="3600">
              <a:solidFill>
                <a:srgbClr val="1C1E2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728" name="Google Shape;728;p63"/>
          <p:cNvSpPr txBox="1"/>
          <p:nvPr/>
        </p:nvSpPr>
        <p:spPr>
          <a:xfrm>
            <a:off x="3999713" y="2276288"/>
            <a:ext cx="4803000" cy="8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800">
                <a:solidFill>
                  <a:schemeClr val="accent5"/>
                </a:solidFill>
                <a:latin typeface="Work Sans"/>
                <a:ea typeface="Work Sans"/>
                <a:cs typeface="Work Sans"/>
                <a:sym typeface="Work Sans"/>
              </a:rPr>
              <a:t>Recall (sensibilidade)</a:t>
            </a:r>
            <a:endParaRPr b="1" i="1" sz="1800">
              <a:solidFill>
                <a:schemeClr val="accent5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i="1" lang="en" sz="11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De todos os exemplos da classe positiva, quantos o modelo classificou corretamente?</a:t>
            </a:r>
            <a:endParaRPr sz="1400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729" name="Google Shape;729;p63"/>
          <p:cNvSpPr txBox="1"/>
          <p:nvPr/>
        </p:nvSpPr>
        <p:spPr>
          <a:xfrm>
            <a:off x="5639438" y="3048488"/>
            <a:ext cx="1028700" cy="3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14</a:t>
            </a:r>
            <a:endParaRPr sz="1400"/>
          </a:p>
        </p:txBody>
      </p:sp>
      <p:sp>
        <p:nvSpPr>
          <p:cNvPr id="730" name="Google Shape;730;p63"/>
          <p:cNvSpPr txBox="1"/>
          <p:nvPr/>
        </p:nvSpPr>
        <p:spPr>
          <a:xfrm>
            <a:off x="5739075" y="3416588"/>
            <a:ext cx="1511100" cy="4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Work Sans"/>
                <a:ea typeface="Work Sans"/>
                <a:cs typeface="Work Sans"/>
                <a:sym typeface="Work Sans"/>
              </a:rPr>
              <a:t>14</a:t>
            </a:r>
            <a:r>
              <a:rPr lang="en" sz="1400">
                <a:latin typeface="Work Sans"/>
                <a:ea typeface="Work Sans"/>
                <a:cs typeface="Work Sans"/>
                <a:sym typeface="Work Sans"/>
              </a:rPr>
              <a:t> + </a:t>
            </a:r>
            <a:r>
              <a:rPr lang="en">
                <a:latin typeface="Work Sans"/>
                <a:ea typeface="Work Sans"/>
                <a:cs typeface="Work Sans"/>
                <a:sym typeface="Work Sans"/>
              </a:rPr>
              <a:t>2</a:t>
            </a:r>
            <a:endParaRPr sz="1400">
              <a:latin typeface="Work Sans"/>
              <a:ea typeface="Work Sans"/>
              <a:cs typeface="Work Sans"/>
              <a:sym typeface="Work Sans"/>
            </a:endParaRPr>
          </a:p>
        </p:txBody>
      </p:sp>
      <p:cxnSp>
        <p:nvCxnSpPr>
          <p:cNvPr id="731" name="Google Shape;731;p63"/>
          <p:cNvCxnSpPr/>
          <p:nvPr/>
        </p:nvCxnSpPr>
        <p:spPr>
          <a:xfrm>
            <a:off x="5639344" y="3396938"/>
            <a:ext cx="10287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32" name="Google Shape;732;p63"/>
          <p:cNvSpPr txBox="1"/>
          <p:nvPr/>
        </p:nvSpPr>
        <p:spPr>
          <a:xfrm>
            <a:off x="363075" y="1703250"/>
            <a:ext cx="8562300" cy="5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Work Sans"/>
                <a:ea typeface="Work Sans"/>
                <a:cs typeface="Work Sans"/>
                <a:sym typeface="Work Sans"/>
              </a:rPr>
              <a:t>O legal da matriz de confusão é que, a partir dela, podemos tirar outras métricas como...</a:t>
            </a:r>
            <a:endParaRPr sz="14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733" name="Google Shape;733;p63"/>
          <p:cNvSpPr/>
          <p:nvPr/>
        </p:nvSpPr>
        <p:spPr>
          <a:xfrm>
            <a:off x="2486738" y="2019394"/>
            <a:ext cx="685500" cy="727800"/>
          </a:xfrm>
          <a:prstGeom prst="rect">
            <a:avLst/>
          </a:prstGeom>
          <a:solidFill>
            <a:srgbClr val="0097A7">
              <a:alpha val="4637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4" name="Google Shape;734;p63"/>
          <p:cNvSpPr/>
          <p:nvPr/>
        </p:nvSpPr>
        <p:spPr>
          <a:xfrm>
            <a:off x="1800188" y="2015681"/>
            <a:ext cx="685500" cy="735300"/>
          </a:xfrm>
          <a:prstGeom prst="rect">
            <a:avLst/>
          </a:prstGeom>
          <a:solidFill>
            <a:srgbClr val="0097A7">
              <a:alpha val="4637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735" name="Google Shape;735;p63"/>
          <p:cNvGraphicFramePr/>
          <p:nvPr/>
        </p:nvGraphicFramePr>
        <p:xfrm>
          <a:off x="1800281" y="202948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{BC705ECC-4342-4CA8-B588-DF11F1022C20}</a:tableStyleId>
              </a:tblPr>
              <a:tblGrid>
                <a:gridCol w="686450"/>
                <a:gridCol w="686450"/>
              </a:tblGrid>
              <a:tr h="7279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54</a:t>
                      </a:r>
                      <a:endParaRPr sz="140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68575" marB="68575" marR="68575" marL="6857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4</a:t>
                      </a:r>
                      <a:endParaRPr sz="140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68575" marB="68575" marR="68575" marL="6857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7279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2</a:t>
                      </a:r>
                      <a:endParaRPr sz="140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68575" marB="68575" marR="68575" marL="6857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97A7">
                        <a:alpha val="4916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1</a:t>
                      </a:r>
                      <a:r>
                        <a:rPr lang="en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4</a:t>
                      </a:r>
                      <a:endParaRPr sz="140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68575" marB="68575" marR="68575" marL="6857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97A7">
                        <a:alpha val="4916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736" name="Google Shape;736;p63"/>
          <p:cNvSpPr txBox="1"/>
          <p:nvPr/>
        </p:nvSpPr>
        <p:spPr>
          <a:xfrm>
            <a:off x="1497394" y="4574288"/>
            <a:ext cx="1977000" cy="4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Work Sans"/>
                <a:ea typeface="Work Sans"/>
                <a:cs typeface="Work Sans"/>
                <a:sym typeface="Work Sans"/>
              </a:rPr>
              <a:t>Classe prevista</a:t>
            </a:r>
            <a:endParaRPr b="1" sz="18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737" name="Google Shape;737;p63"/>
          <p:cNvSpPr txBox="1"/>
          <p:nvPr/>
        </p:nvSpPr>
        <p:spPr>
          <a:xfrm rot="-5400000">
            <a:off x="-326231" y="2494931"/>
            <a:ext cx="1428300" cy="4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Work Sans"/>
                <a:ea typeface="Work Sans"/>
                <a:cs typeface="Work Sans"/>
                <a:sym typeface="Work Sans"/>
              </a:rPr>
              <a:t>Classe real</a:t>
            </a:r>
            <a:endParaRPr b="1" sz="18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738" name="Google Shape;738;p63"/>
          <p:cNvSpPr txBox="1"/>
          <p:nvPr/>
        </p:nvSpPr>
        <p:spPr>
          <a:xfrm>
            <a:off x="6842119" y="2968763"/>
            <a:ext cx="11637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= 0.</a:t>
            </a:r>
            <a:r>
              <a:rPr lang="en"/>
              <a:t>88</a:t>
            </a:r>
            <a:endParaRPr sz="1400"/>
          </a:p>
        </p:txBody>
      </p:sp>
      <p:sp>
        <p:nvSpPr>
          <p:cNvPr id="739" name="Google Shape;739;p63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40" name="Google Shape;740;p63"/>
          <p:cNvSpPr txBox="1"/>
          <p:nvPr/>
        </p:nvSpPr>
        <p:spPr>
          <a:xfrm>
            <a:off x="613313" y="3013564"/>
            <a:ext cx="1186800" cy="2604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Work Sans"/>
                <a:ea typeface="Work Sans"/>
                <a:cs typeface="Work Sans"/>
                <a:sym typeface="Work Sans"/>
              </a:rPr>
              <a:t>Mortality</a:t>
            </a:r>
            <a:endParaRPr sz="11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741" name="Google Shape;741;p63"/>
          <p:cNvSpPr txBox="1"/>
          <p:nvPr/>
        </p:nvSpPr>
        <p:spPr>
          <a:xfrm>
            <a:off x="636625" y="2289279"/>
            <a:ext cx="1163400" cy="2604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Work Sans"/>
                <a:ea typeface="Work Sans"/>
                <a:cs typeface="Work Sans"/>
                <a:sym typeface="Work Sans"/>
              </a:rPr>
              <a:t>Not Mortality</a:t>
            </a:r>
            <a:endParaRPr sz="11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742" name="Google Shape;742;p63"/>
          <p:cNvSpPr txBox="1"/>
          <p:nvPr/>
        </p:nvSpPr>
        <p:spPr>
          <a:xfrm rot="-5400000">
            <a:off x="1622375" y="3906429"/>
            <a:ext cx="1041300" cy="2604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Work Sans"/>
                <a:ea typeface="Work Sans"/>
                <a:cs typeface="Work Sans"/>
                <a:sym typeface="Work Sans"/>
              </a:rPr>
              <a:t>Not Mortality</a:t>
            </a:r>
            <a:endParaRPr sz="11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743" name="Google Shape;743;p63"/>
          <p:cNvSpPr txBox="1"/>
          <p:nvPr/>
        </p:nvSpPr>
        <p:spPr>
          <a:xfrm rot="-5400000">
            <a:off x="2251700" y="3941554"/>
            <a:ext cx="1153800" cy="2604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Work Sans"/>
                <a:ea typeface="Work Sans"/>
                <a:cs typeface="Work Sans"/>
                <a:sym typeface="Work Sans"/>
              </a:rPr>
              <a:t>Mortality</a:t>
            </a:r>
            <a:endParaRPr sz="1100"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64"/>
          <p:cNvSpPr txBox="1"/>
          <p:nvPr/>
        </p:nvSpPr>
        <p:spPr>
          <a:xfrm>
            <a:off x="366319" y="457200"/>
            <a:ext cx="7752300" cy="1246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1C1E20"/>
                </a:solidFill>
                <a:latin typeface="Work Sans"/>
                <a:ea typeface="Work Sans"/>
                <a:cs typeface="Work Sans"/>
                <a:sym typeface="Work Sans"/>
              </a:rPr>
              <a:t>Quais outras métricas de avaliação podemos usar?</a:t>
            </a:r>
            <a:endParaRPr b="1" sz="3600">
              <a:solidFill>
                <a:srgbClr val="1C1E2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749" name="Google Shape;749;p64"/>
          <p:cNvSpPr txBox="1"/>
          <p:nvPr/>
        </p:nvSpPr>
        <p:spPr>
          <a:xfrm>
            <a:off x="981600" y="4153819"/>
            <a:ext cx="2379300" cy="4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Work Sans"/>
                <a:ea typeface="Work Sans"/>
                <a:cs typeface="Work Sans"/>
                <a:sym typeface="Work Sans"/>
              </a:rPr>
              <a:t>Classe prevista</a:t>
            </a:r>
            <a:endParaRPr b="1" sz="18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750" name="Google Shape;750;p64"/>
          <p:cNvSpPr txBox="1"/>
          <p:nvPr/>
        </p:nvSpPr>
        <p:spPr>
          <a:xfrm rot="-5400000">
            <a:off x="-261300" y="2799769"/>
            <a:ext cx="1450500" cy="4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Work Sans"/>
                <a:ea typeface="Work Sans"/>
                <a:cs typeface="Work Sans"/>
                <a:sym typeface="Work Sans"/>
              </a:rPr>
              <a:t>Classe real</a:t>
            </a:r>
            <a:endParaRPr b="1" sz="18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751" name="Google Shape;751;p64"/>
          <p:cNvSpPr txBox="1"/>
          <p:nvPr/>
        </p:nvSpPr>
        <p:spPr>
          <a:xfrm>
            <a:off x="3999713" y="2276288"/>
            <a:ext cx="4803000" cy="8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800">
                <a:solidFill>
                  <a:schemeClr val="accent5"/>
                </a:solidFill>
                <a:latin typeface="Work Sans"/>
                <a:ea typeface="Work Sans"/>
                <a:cs typeface="Work Sans"/>
                <a:sym typeface="Work Sans"/>
              </a:rPr>
              <a:t>Especificidade</a:t>
            </a:r>
            <a:endParaRPr b="1" i="1" sz="1800">
              <a:solidFill>
                <a:schemeClr val="accent5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i="1" lang="en" sz="11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De todos os exemplos da classe negativa, quantos o modelo classificou corretamente?</a:t>
            </a:r>
            <a:endParaRPr sz="1400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752" name="Google Shape;752;p64"/>
          <p:cNvSpPr txBox="1"/>
          <p:nvPr/>
        </p:nvSpPr>
        <p:spPr>
          <a:xfrm>
            <a:off x="5639438" y="3048488"/>
            <a:ext cx="1028700" cy="3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T</a:t>
            </a:r>
            <a:r>
              <a:rPr lang="en"/>
              <a:t>N</a:t>
            </a:r>
            <a:endParaRPr sz="1400"/>
          </a:p>
        </p:txBody>
      </p:sp>
      <p:sp>
        <p:nvSpPr>
          <p:cNvPr id="753" name="Google Shape;753;p64"/>
          <p:cNvSpPr txBox="1"/>
          <p:nvPr/>
        </p:nvSpPr>
        <p:spPr>
          <a:xfrm>
            <a:off x="5739075" y="3416588"/>
            <a:ext cx="1511100" cy="4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Work Sans"/>
                <a:ea typeface="Work Sans"/>
                <a:cs typeface="Work Sans"/>
                <a:sym typeface="Work Sans"/>
              </a:rPr>
              <a:t>T</a:t>
            </a:r>
            <a:r>
              <a:rPr lang="en">
                <a:latin typeface="Work Sans"/>
                <a:ea typeface="Work Sans"/>
                <a:cs typeface="Work Sans"/>
                <a:sym typeface="Work Sans"/>
              </a:rPr>
              <a:t>N</a:t>
            </a:r>
            <a:r>
              <a:rPr lang="en" sz="1400">
                <a:latin typeface="Work Sans"/>
                <a:ea typeface="Work Sans"/>
                <a:cs typeface="Work Sans"/>
                <a:sym typeface="Work Sans"/>
              </a:rPr>
              <a:t> + F</a:t>
            </a:r>
            <a:r>
              <a:rPr lang="en">
                <a:latin typeface="Work Sans"/>
                <a:ea typeface="Work Sans"/>
                <a:cs typeface="Work Sans"/>
                <a:sym typeface="Work Sans"/>
              </a:rPr>
              <a:t>P</a:t>
            </a:r>
            <a:endParaRPr sz="1400">
              <a:latin typeface="Work Sans"/>
              <a:ea typeface="Work Sans"/>
              <a:cs typeface="Work Sans"/>
              <a:sym typeface="Work Sans"/>
            </a:endParaRPr>
          </a:p>
        </p:txBody>
      </p:sp>
      <p:cxnSp>
        <p:nvCxnSpPr>
          <p:cNvPr id="754" name="Google Shape;754;p64"/>
          <p:cNvCxnSpPr/>
          <p:nvPr/>
        </p:nvCxnSpPr>
        <p:spPr>
          <a:xfrm>
            <a:off x="5639344" y="3396938"/>
            <a:ext cx="10287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5" name="Google Shape;755;p64"/>
          <p:cNvSpPr txBox="1"/>
          <p:nvPr/>
        </p:nvSpPr>
        <p:spPr>
          <a:xfrm>
            <a:off x="363075" y="1703250"/>
            <a:ext cx="8562300" cy="5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Work Sans"/>
                <a:ea typeface="Work Sans"/>
                <a:cs typeface="Work Sans"/>
                <a:sym typeface="Work Sans"/>
              </a:rPr>
              <a:t>O legal da matriz de confusão é que, a partir dela, podemos tirar outras métricas como...</a:t>
            </a:r>
            <a:endParaRPr sz="14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756" name="Google Shape;756;p64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757" name="Google Shape;757;p64"/>
          <p:cNvGraphicFramePr/>
          <p:nvPr/>
        </p:nvGraphicFramePr>
        <p:xfrm>
          <a:off x="981600" y="232048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{BC705ECC-4342-4CA8-B588-DF11F1022C20}</a:tableStyleId>
              </a:tblPr>
              <a:tblGrid>
                <a:gridCol w="1189700"/>
                <a:gridCol w="1189700"/>
              </a:tblGrid>
              <a:tr h="7279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TN</a:t>
                      </a:r>
                      <a:endParaRPr sz="180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68575" marB="68575" marR="68575" marL="68575" anchor="ctr">
                    <a:solidFill>
                      <a:srgbClr val="0097A7">
                        <a:alpha val="4916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FP</a:t>
                      </a:r>
                      <a:endParaRPr sz="180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68575" marB="68575" marR="68575" marL="68575" anchor="ctr">
                    <a:solidFill>
                      <a:srgbClr val="0097A7">
                        <a:alpha val="49160"/>
                      </a:srgbClr>
                    </a:solidFill>
                  </a:tcPr>
                </a:tc>
              </a:tr>
              <a:tr h="7279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FN</a:t>
                      </a:r>
                      <a:endParaRPr sz="180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68575" marB="68575" marR="68575" marL="6857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TP</a:t>
                      </a:r>
                      <a:endParaRPr sz="180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68575" marB="68575" marR="68575" marL="68575" anchor="ctr"/>
                </a:tc>
              </a:tr>
            </a:tbl>
          </a:graphicData>
        </a:graphic>
      </p:graphicFrame>
      <p:sp>
        <p:nvSpPr>
          <p:cNvPr id="758" name="Google Shape;758;p64"/>
          <p:cNvSpPr txBox="1"/>
          <p:nvPr/>
        </p:nvSpPr>
        <p:spPr>
          <a:xfrm>
            <a:off x="715200" y="2316900"/>
            <a:ext cx="266400" cy="72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Work Sans"/>
                <a:ea typeface="Work Sans"/>
                <a:cs typeface="Work Sans"/>
                <a:sym typeface="Work Sans"/>
              </a:rPr>
              <a:t>0</a:t>
            </a:r>
            <a:endParaRPr sz="11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759" name="Google Shape;759;p64"/>
          <p:cNvSpPr txBox="1"/>
          <p:nvPr/>
        </p:nvSpPr>
        <p:spPr>
          <a:xfrm>
            <a:off x="715200" y="3048488"/>
            <a:ext cx="266400" cy="72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Work Sans"/>
                <a:ea typeface="Work Sans"/>
                <a:cs typeface="Work Sans"/>
                <a:sym typeface="Work Sans"/>
              </a:rPr>
              <a:t>1</a:t>
            </a:r>
            <a:endParaRPr sz="11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760" name="Google Shape;760;p64"/>
          <p:cNvSpPr txBox="1"/>
          <p:nvPr/>
        </p:nvSpPr>
        <p:spPr>
          <a:xfrm>
            <a:off x="1443188" y="3776381"/>
            <a:ext cx="266400" cy="44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Work Sans"/>
                <a:ea typeface="Work Sans"/>
                <a:cs typeface="Work Sans"/>
                <a:sym typeface="Work Sans"/>
              </a:rPr>
              <a:t>0</a:t>
            </a:r>
            <a:endParaRPr sz="11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761" name="Google Shape;761;p64"/>
          <p:cNvSpPr txBox="1"/>
          <p:nvPr/>
        </p:nvSpPr>
        <p:spPr>
          <a:xfrm>
            <a:off x="2631413" y="3776381"/>
            <a:ext cx="266400" cy="44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Work Sans"/>
                <a:ea typeface="Work Sans"/>
                <a:cs typeface="Work Sans"/>
                <a:sym typeface="Work Sans"/>
              </a:rPr>
              <a:t>1</a:t>
            </a:r>
            <a:endParaRPr sz="1100"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65"/>
          <p:cNvSpPr txBox="1"/>
          <p:nvPr/>
        </p:nvSpPr>
        <p:spPr>
          <a:xfrm>
            <a:off x="366319" y="457200"/>
            <a:ext cx="7752300" cy="1246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1C1E20"/>
                </a:solidFill>
                <a:latin typeface="Work Sans"/>
                <a:ea typeface="Work Sans"/>
                <a:cs typeface="Work Sans"/>
                <a:sym typeface="Work Sans"/>
              </a:rPr>
              <a:t>Quais outras métricas de avaliação podemos usar?</a:t>
            </a:r>
            <a:endParaRPr b="1" sz="3600">
              <a:solidFill>
                <a:srgbClr val="1C1E2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767" name="Google Shape;767;p65"/>
          <p:cNvSpPr txBox="1"/>
          <p:nvPr/>
        </p:nvSpPr>
        <p:spPr>
          <a:xfrm>
            <a:off x="3999713" y="2276288"/>
            <a:ext cx="4803000" cy="8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en" sz="1800">
                <a:solidFill>
                  <a:schemeClr val="accent5"/>
                </a:solidFill>
                <a:latin typeface="Work Sans"/>
                <a:ea typeface="Work Sans"/>
                <a:cs typeface="Work Sans"/>
                <a:sym typeface="Work Sans"/>
              </a:rPr>
              <a:t>Especificidade</a:t>
            </a:r>
            <a:endParaRPr b="1" i="1" sz="1800">
              <a:solidFill>
                <a:schemeClr val="accent5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De todos os exemplos da classe negativa, quantos o modelo classificou corretamente?</a:t>
            </a:r>
            <a:endParaRPr b="1" i="1" sz="1800">
              <a:solidFill>
                <a:schemeClr val="accent5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768" name="Google Shape;768;p65"/>
          <p:cNvSpPr txBox="1"/>
          <p:nvPr/>
        </p:nvSpPr>
        <p:spPr>
          <a:xfrm>
            <a:off x="5639438" y="3048488"/>
            <a:ext cx="1028700" cy="3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54</a:t>
            </a:r>
            <a:endParaRPr sz="1400"/>
          </a:p>
        </p:txBody>
      </p:sp>
      <p:sp>
        <p:nvSpPr>
          <p:cNvPr id="769" name="Google Shape;769;p65"/>
          <p:cNvSpPr txBox="1"/>
          <p:nvPr/>
        </p:nvSpPr>
        <p:spPr>
          <a:xfrm>
            <a:off x="5739075" y="3416588"/>
            <a:ext cx="1511100" cy="4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Work Sans"/>
                <a:ea typeface="Work Sans"/>
                <a:cs typeface="Work Sans"/>
                <a:sym typeface="Work Sans"/>
              </a:rPr>
              <a:t>54</a:t>
            </a:r>
            <a:r>
              <a:rPr lang="en" sz="1400">
                <a:latin typeface="Work Sans"/>
                <a:ea typeface="Work Sans"/>
                <a:cs typeface="Work Sans"/>
                <a:sym typeface="Work Sans"/>
              </a:rPr>
              <a:t> + </a:t>
            </a:r>
            <a:r>
              <a:rPr lang="en">
                <a:latin typeface="Work Sans"/>
                <a:ea typeface="Work Sans"/>
                <a:cs typeface="Work Sans"/>
                <a:sym typeface="Work Sans"/>
              </a:rPr>
              <a:t>4</a:t>
            </a:r>
            <a:endParaRPr sz="1400">
              <a:latin typeface="Work Sans"/>
              <a:ea typeface="Work Sans"/>
              <a:cs typeface="Work Sans"/>
              <a:sym typeface="Work Sans"/>
            </a:endParaRPr>
          </a:p>
        </p:txBody>
      </p:sp>
      <p:cxnSp>
        <p:nvCxnSpPr>
          <p:cNvPr id="770" name="Google Shape;770;p65"/>
          <p:cNvCxnSpPr/>
          <p:nvPr/>
        </p:nvCxnSpPr>
        <p:spPr>
          <a:xfrm>
            <a:off x="5639344" y="3396938"/>
            <a:ext cx="10287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71" name="Google Shape;771;p65"/>
          <p:cNvSpPr txBox="1"/>
          <p:nvPr/>
        </p:nvSpPr>
        <p:spPr>
          <a:xfrm>
            <a:off x="363075" y="1703250"/>
            <a:ext cx="8562300" cy="5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Work Sans"/>
                <a:ea typeface="Work Sans"/>
                <a:cs typeface="Work Sans"/>
                <a:sym typeface="Work Sans"/>
              </a:rPr>
              <a:t>O legal da matriz de confusão é que, a partir dela, podemos tirar outras métricas como...</a:t>
            </a:r>
            <a:endParaRPr sz="1400">
              <a:latin typeface="Work Sans"/>
              <a:ea typeface="Work Sans"/>
              <a:cs typeface="Work Sans"/>
              <a:sym typeface="Work Sans"/>
            </a:endParaRPr>
          </a:p>
        </p:txBody>
      </p:sp>
      <p:graphicFrame>
        <p:nvGraphicFramePr>
          <p:cNvPr id="772" name="Google Shape;772;p65"/>
          <p:cNvGraphicFramePr/>
          <p:nvPr/>
        </p:nvGraphicFramePr>
        <p:xfrm>
          <a:off x="1800281" y="205708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{BC705ECC-4342-4CA8-B588-DF11F1022C20}</a:tableStyleId>
              </a:tblPr>
              <a:tblGrid>
                <a:gridCol w="686450"/>
                <a:gridCol w="686450"/>
              </a:tblGrid>
              <a:tr h="7141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54</a:t>
                      </a:r>
                      <a:endParaRPr sz="140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68575" marB="68575" marR="68575" marL="6857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97A7">
                        <a:alpha val="463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4</a:t>
                      </a:r>
                      <a:endParaRPr sz="140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68575" marB="68575" marR="68575" marL="6857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97A7">
                        <a:alpha val="46370"/>
                      </a:srgbClr>
                    </a:solidFill>
                  </a:tcPr>
                </a:tc>
              </a:tr>
              <a:tr h="7141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2</a:t>
                      </a:r>
                      <a:endParaRPr sz="140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68575" marB="68575" marR="68575" marL="6857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1</a:t>
                      </a:r>
                      <a:r>
                        <a:rPr lang="en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4</a:t>
                      </a:r>
                      <a:endParaRPr sz="140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68575" marB="68575" marR="68575" marL="6857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773" name="Google Shape;773;p65"/>
          <p:cNvSpPr txBox="1"/>
          <p:nvPr/>
        </p:nvSpPr>
        <p:spPr>
          <a:xfrm>
            <a:off x="1497394" y="4574288"/>
            <a:ext cx="1977000" cy="4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Work Sans"/>
                <a:ea typeface="Work Sans"/>
                <a:cs typeface="Work Sans"/>
                <a:sym typeface="Work Sans"/>
              </a:rPr>
              <a:t>Classe prevista</a:t>
            </a:r>
            <a:endParaRPr b="1" sz="18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774" name="Google Shape;774;p65"/>
          <p:cNvSpPr txBox="1"/>
          <p:nvPr/>
        </p:nvSpPr>
        <p:spPr>
          <a:xfrm rot="-5400000">
            <a:off x="-326231" y="2494931"/>
            <a:ext cx="1428300" cy="4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Work Sans"/>
                <a:ea typeface="Work Sans"/>
                <a:cs typeface="Work Sans"/>
                <a:sym typeface="Work Sans"/>
              </a:rPr>
              <a:t>Classe real</a:t>
            </a:r>
            <a:endParaRPr b="1" sz="18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775" name="Google Shape;775;p65"/>
          <p:cNvSpPr txBox="1"/>
          <p:nvPr/>
        </p:nvSpPr>
        <p:spPr>
          <a:xfrm>
            <a:off x="6842119" y="2968763"/>
            <a:ext cx="11637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= 0.</a:t>
            </a:r>
            <a:r>
              <a:rPr lang="en"/>
              <a:t>93</a:t>
            </a:r>
            <a:endParaRPr sz="1400"/>
          </a:p>
        </p:txBody>
      </p:sp>
      <p:sp>
        <p:nvSpPr>
          <p:cNvPr id="776" name="Google Shape;776;p65"/>
          <p:cNvSpPr txBox="1"/>
          <p:nvPr/>
        </p:nvSpPr>
        <p:spPr>
          <a:xfrm>
            <a:off x="0" y="4919150"/>
            <a:ext cx="58482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u="sng">
                <a:solidFill>
                  <a:schemeClr val="hlink"/>
                </a:solidFill>
                <a:latin typeface="Work Sans"/>
                <a:ea typeface="Work Sans"/>
                <a:cs typeface="Work Sans"/>
                <a:sym typeface="Work Sans"/>
                <a:hlinkClick r:id="rId3"/>
              </a:rPr>
              <a:t>Aqui</a:t>
            </a:r>
            <a:r>
              <a:rPr lang="en" sz="800">
                <a:latin typeface="Work Sans"/>
                <a:ea typeface="Work Sans"/>
                <a:cs typeface="Work Sans"/>
                <a:sym typeface="Work Sans"/>
              </a:rPr>
              <a:t> tem artigo com mais informações sobre as diferenças entre recall vs precisão vs especificidade</a:t>
            </a:r>
            <a:endParaRPr sz="8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777" name="Google Shape;777;p65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78" name="Google Shape;778;p65"/>
          <p:cNvSpPr txBox="1"/>
          <p:nvPr/>
        </p:nvSpPr>
        <p:spPr>
          <a:xfrm>
            <a:off x="613313" y="3013564"/>
            <a:ext cx="1186800" cy="2604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Work Sans"/>
                <a:ea typeface="Work Sans"/>
                <a:cs typeface="Work Sans"/>
                <a:sym typeface="Work Sans"/>
              </a:rPr>
              <a:t>Mortality</a:t>
            </a:r>
            <a:endParaRPr sz="11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779" name="Google Shape;779;p65"/>
          <p:cNvSpPr txBox="1"/>
          <p:nvPr/>
        </p:nvSpPr>
        <p:spPr>
          <a:xfrm>
            <a:off x="636625" y="2289279"/>
            <a:ext cx="1163400" cy="2604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Work Sans"/>
                <a:ea typeface="Work Sans"/>
                <a:cs typeface="Work Sans"/>
                <a:sym typeface="Work Sans"/>
              </a:rPr>
              <a:t>Not Mortality</a:t>
            </a:r>
            <a:endParaRPr sz="11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780" name="Google Shape;780;p65"/>
          <p:cNvSpPr txBox="1"/>
          <p:nvPr/>
        </p:nvSpPr>
        <p:spPr>
          <a:xfrm rot="-5400000">
            <a:off x="1622375" y="3906429"/>
            <a:ext cx="1041300" cy="2604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Work Sans"/>
                <a:ea typeface="Work Sans"/>
                <a:cs typeface="Work Sans"/>
                <a:sym typeface="Work Sans"/>
              </a:rPr>
              <a:t>Not Mortality</a:t>
            </a:r>
            <a:endParaRPr sz="11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781" name="Google Shape;781;p65"/>
          <p:cNvSpPr txBox="1"/>
          <p:nvPr/>
        </p:nvSpPr>
        <p:spPr>
          <a:xfrm rot="-5400000">
            <a:off x="2251700" y="3941554"/>
            <a:ext cx="1153800" cy="2604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Work Sans"/>
                <a:ea typeface="Work Sans"/>
                <a:cs typeface="Work Sans"/>
                <a:sym typeface="Work Sans"/>
              </a:rPr>
              <a:t>Mortality</a:t>
            </a:r>
            <a:endParaRPr sz="1100"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66"/>
          <p:cNvSpPr txBox="1"/>
          <p:nvPr/>
        </p:nvSpPr>
        <p:spPr>
          <a:xfrm>
            <a:off x="366319" y="457200"/>
            <a:ext cx="7752300" cy="1246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1C1E20"/>
                </a:solidFill>
                <a:latin typeface="Work Sans"/>
                <a:ea typeface="Work Sans"/>
                <a:cs typeface="Work Sans"/>
                <a:sym typeface="Work Sans"/>
              </a:rPr>
              <a:t>Nossa quanta métrica… </a:t>
            </a:r>
            <a:endParaRPr b="1" sz="3600">
              <a:solidFill>
                <a:srgbClr val="1C1E2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787" name="Google Shape;787;p66"/>
          <p:cNvSpPr txBox="1"/>
          <p:nvPr/>
        </p:nvSpPr>
        <p:spPr>
          <a:xfrm>
            <a:off x="366334" y="2276300"/>
            <a:ext cx="8436300" cy="8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800">
                <a:solidFill>
                  <a:schemeClr val="accent5"/>
                </a:solidFill>
                <a:latin typeface="Work Sans"/>
                <a:ea typeface="Work Sans"/>
                <a:cs typeface="Work Sans"/>
                <a:sym typeface="Work Sans"/>
              </a:rPr>
              <a:t>F1-score</a:t>
            </a:r>
            <a:endParaRPr b="1" i="1" sz="1800">
              <a:solidFill>
                <a:schemeClr val="accent5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Combina precisão e recall em uma métrica única que indique qualidade geral do </a:t>
            </a:r>
            <a:r>
              <a:rPr i="1" lang="en" sz="11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modelo</a:t>
            </a:r>
            <a:r>
              <a:rPr i="1" lang="en" sz="11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. Funciona bem inclusive em dados desbalanceados.</a:t>
            </a:r>
            <a:endParaRPr i="1" sz="11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É calculada a partir da média harmônica entre precisão e recall.</a:t>
            </a:r>
            <a:endParaRPr i="1" sz="11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788" name="Google Shape;788;p66"/>
          <p:cNvSpPr txBox="1"/>
          <p:nvPr/>
        </p:nvSpPr>
        <p:spPr>
          <a:xfrm>
            <a:off x="5695075" y="3364525"/>
            <a:ext cx="1028700" cy="3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0.78 * 0.88</a:t>
            </a:r>
            <a:endParaRPr sz="1400"/>
          </a:p>
        </p:txBody>
      </p:sp>
      <p:sp>
        <p:nvSpPr>
          <p:cNvPr id="789" name="Google Shape;789;p66"/>
          <p:cNvSpPr txBox="1"/>
          <p:nvPr/>
        </p:nvSpPr>
        <p:spPr>
          <a:xfrm>
            <a:off x="5695075" y="3732625"/>
            <a:ext cx="1072800" cy="4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0.78 + 0.88</a:t>
            </a:r>
            <a:endParaRPr sz="1400"/>
          </a:p>
        </p:txBody>
      </p:sp>
      <p:cxnSp>
        <p:nvCxnSpPr>
          <p:cNvPr id="790" name="Google Shape;790;p66"/>
          <p:cNvCxnSpPr/>
          <p:nvPr/>
        </p:nvCxnSpPr>
        <p:spPr>
          <a:xfrm>
            <a:off x="5694969" y="3712975"/>
            <a:ext cx="10287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91" name="Google Shape;791;p66"/>
          <p:cNvSpPr txBox="1"/>
          <p:nvPr/>
        </p:nvSpPr>
        <p:spPr>
          <a:xfrm>
            <a:off x="363075" y="1703250"/>
            <a:ext cx="8562300" cy="5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Work Sans"/>
                <a:ea typeface="Work Sans"/>
                <a:cs typeface="Work Sans"/>
                <a:sym typeface="Work Sans"/>
              </a:rPr>
              <a:t>Podemos simplificar a precisão e o recall em uma única métrica:</a:t>
            </a:r>
            <a:endParaRPr sz="14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792" name="Google Shape;792;p66"/>
          <p:cNvSpPr txBox="1"/>
          <p:nvPr/>
        </p:nvSpPr>
        <p:spPr>
          <a:xfrm>
            <a:off x="6897744" y="3284800"/>
            <a:ext cx="11637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= 0.</a:t>
            </a:r>
            <a:r>
              <a:rPr lang="en"/>
              <a:t>82</a:t>
            </a:r>
            <a:endParaRPr sz="1400"/>
          </a:p>
        </p:txBody>
      </p:sp>
      <p:sp>
        <p:nvSpPr>
          <p:cNvPr id="793" name="Google Shape;793;p66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94" name="Google Shape;794;p66"/>
          <p:cNvSpPr txBox="1"/>
          <p:nvPr/>
        </p:nvSpPr>
        <p:spPr>
          <a:xfrm>
            <a:off x="1519175" y="3411375"/>
            <a:ext cx="1692000" cy="3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Precisão * recall</a:t>
            </a:r>
            <a:endParaRPr i="1" sz="1400"/>
          </a:p>
        </p:txBody>
      </p:sp>
      <p:sp>
        <p:nvSpPr>
          <p:cNvPr id="795" name="Google Shape;795;p66"/>
          <p:cNvSpPr txBox="1"/>
          <p:nvPr/>
        </p:nvSpPr>
        <p:spPr>
          <a:xfrm>
            <a:off x="1519300" y="3779475"/>
            <a:ext cx="1692000" cy="4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Precisão + recall</a:t>
            </a:r>
            <a:endParaRPr i="1" sz="1400"/>
          </a:p>
        </p:txBody>
      </p:sp>
      <p:cxnSp>
        <p:nvCxnSpPr>
          <p:cNvPr id="796" name="Google Shape;796;p66"/>
          <p:cNvCxnSpPr/>
          <p:nvPr/>
        </p:nvCxnSpPr>
        <p:spPr>
          <a:xfrm flipH="1" rot="10800000">
            <a:off x="1519169" y="3755013"/>
            <a:ext cx="1692000" cy="4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97" name="Google Shape;797;p66"/>
          <p:cNvSpPr txBox="1"/>
          <p:nvPr/>
        </p:nvSpPr>
        <p:spPr>
          <a:xfrm>
            <a:off x="1082550" y="3573375"/>
            <a:ext cx="436800" cy="3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2 *</a:t>
            </a:r>
            <a:endParaRPr i="1" sz="1400"/>
          </a:p>
        </p:txBody>
      </p:sp>
      <p:sp>
        <p:nvSpPr>
          <p:cNvPr id="798" name="Google Shape;798;p66"/>
          <p:cNvSpPr txBox="1"/>
          <p:nvPr/>
        </p:nvSpPr>
        <p:spPr>
          <a:xfrm>
            <a:off x="0" y="4804950"/>
            <a:ext cx="6342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u="sng">
                <a:solidFill>
                  <a:schemeClr val="hlink"/>
                </a:solidFill>
                <a:latin typeface="Work Sans"/>
                <a:ea typeface="Work Sans"/>
                <a:cs typeface="Work Sans"/>
                <a:sym typeface="Work Sans"/>
                <a:hlinkClick r:id="rId3"/>
              </a:rPr>
              <a:t>Aqui</a:t>
            </a:r>
            <a:r>
              <a:rPr lang="en" sz="8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 tem um resumo sobre o F1-score e as métricas que a gente viu anteriormente</a:t>
            </a:r>
            <a:endParaRPr sz="8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799" name="Google Shape;799;p66"/>
          <p:cNvSpPr txBox="1"/>
          <p:nvPr/>
        </p:nvSpPr>
        <p:spPr>
          <a:xfrm>
            <a:off x="5258275" y="3528925"/>
            <a:ext cx="436800" cy="3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2 *</a:t>
            </a:r>
            <a:endParaRPr i="1" sz="140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67"/>
          <p:cNvSpPr txBox="1"/>
          <p:nvPr/>
        </p:nvSpPr>
        <p:spPr>
          <a:xfrm>
            <a:off x="366319" y="457200"/>
            <a:ext cx="7752300" cy="1246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1C1E20"/>
                </a:solidFill>
                <a:latin typeface="Work Sans"/>
                <a:ea typeface="Work Sans"/>
                <a:cs typeface="Work Sans"/>
                <a:sym typeface="Work Sans"/>
              </a:rPr>
              <a:t>Outra métrica importante!</a:t>
            </a:r>
            <a:endParaRPr b="1" sz="3600">
              <a:solidFill>
                <a:srgbClr val="1C1E2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805" name="Google Shape;805;p67"/>
          <p:cNvSpPr txBox="1"/>
          <p:nvPr/>
        </p:nvSpPr>
        <p:spPr>
          <a:xfrm>
            <a:off x="366328" y="2276300"/>
            <a:ext cx="5555100" cy="8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800">
                <a:solidFill>
                  <a:schemeClr val="accent5"/>
                </a:solidFill>
                <a:latin typeface="Work Sans"/>
                <a:ea typeface="Work Sans"/>
                <a:cs typeface="Work Sans"/>
                <a:sym typeface="Work Sans"/>
              </a:rPr>
              <a:t>ROC curve</a:t>
            </a:r>
            <a:endParaRPr b="1" i="1" sz="1800">
              <a:solidFill>
                <a:schemeClr val="accent5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É um gráfico que mostra o desempenho de um modelo de classificação em todos os thresholds. </a:t>
            </a:r>
            <a:endParaRPr i="1" sz="11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Uma curva ROC é definida pela Taxa de True Positive  vs. Taxa de False Positive.</a:t>
            </a:r>
            <a:endParaRPr i="1" sz="11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1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1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Usa as probabilidades retornadas pelos modelos. A maioria dos modelos nos dá uma probabilidade dos exemplos serem de cada uma das classes. </a:t>
            </a:r>
            <a:endParaRPr i="1" sz="11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O threshold é o “corte” que definimos para dizer se é da classe positiva ou negativa.</a:t>
            </a:r>
            <a:endParaRPr i="1" sz="11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806" name="Google Shape;806;p67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07" name="Google Shape;807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21369" y="2209809"/>
            <a:ext cx="2784976" cy="2088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808" name="Google Shape;808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73950" y="405225"/>
            <a:ext cx="1350150" cy="135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68"/>
          <p:cNvSpPr txBox="1"/>
          <p:nvPr/>
        </p:nvSpPr>
        <p:spPr>
          <a:xfrm>
            <a:off x="366319" y="457200"/>
            <a:ext cx="7752300" cy="1246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1C1E20"/>
                </a:solidFill>
                <a:latin typeface="Work Sans"/>
                <a:ea typeface="Work Sans"/>
                <a:cs typeface="Work Sans"/>
                <a:sym typeface="Work Sans"/>
              </a:rPr>
              <a:t>Tá, mas qual a métrica que eu tiro do gráfico?</a:t>
            </a:r>
            <a:endParaRPr b="1" sz="3600">
              <a:solidFill>
                <a:srgbClr val="1C1E2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814" name="Google Shape;814;p68"/>
          <p:cNvSpPr txBox="1"/>
          <p:nvPr/>
        </p:nvSpPr>
        <p:spPr>
          <a:xfrm>
            <a:off x="366328" y="2276300"/>
            <a:ext cx="5555100" cy="8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800">
                <a:solidFill>
                  <a:schemeClr val="accent5"/>
                </a:solidFill>
                <a:latin typeface="Work Sans"/>
                <a:ea typeface="Work Sans"/>
                <a:cs typeface="Work Sans"/>
                <a:sym typeface="Work Sans"/>
              </a:rPr>
              <a:t>AUC-ROC (Area Under the ROC Curve)</a:t>
            </a:r>
            <a:endParaRPr b="1" i="1" sz="1800">
              <a:solidFill>
                <a:schemeClr val="accent5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Mede toda a área abaixo de toda a curva ROC.</a:t>
            </a:r>
            <a:endParaRPr i="1" sz="11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1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ork Sans"/>
              <a:buChar char="-"/>
            </a:pPr>
            <a:r>
              <a:rPr i="1" lang="en" sz="11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AUC mede quão bem as predições são classificadas, em vez de seus valores absolutos.</a:t>
            </a:r>
            <a:endParaRPr i="1" sz="11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ork Sans"/>
              <a:buChar char="-"/>
            </a:pPr>
            <a:r>
              <a:rPr i="1" lang="en" sz="11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AUC mede a qualidade das previsões do modelo, independentemente do threshold escolhido.</a:t>
            </a:r>
            <a:endParaRPr i="1" sz="11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1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1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1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815" name="Google Shape;815;p68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16" name="Google Shape;816;p68"/>
          <p:cNvSpPr txBox="1"/>
          <p:nvPr/>
        </p:nvSpPr>
        <p:spPr>
          <a:xfrm>
            <a:off x="0" y="4804950"/>
            <a:ext cx="6342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u="sng">
                <a:solidFill>
                  <a:schemeClr val="hlink"/>
                </a:solidFill>
                <a:latin typeface="Work Sans"/>
                <a:ea typeface="Work Sans"/>
                <a:cs typeface="Work Sans"/>
                <a:sym typeface="Work Sans"/>
                <a:hlinkClick r:id="rId3"/>
              </a:rPr>
              <a:t>Aqui</a:t>
            </a:r>
            <a:r>
              <a:rPr lang="en" sz="8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 tem um resumo sobre ROC</a:t>
            </a:r>
            <a:endParaRPr sz="800"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817" name="Google Shape;817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21369" y="2209809"/>
            <a:ext cx="2784976" cy="2088732"/>
          </a:xfrm>
          <a:prstGeom prst="rect">
            <a:avLst/>
          </a:prstGeom>
          <a:noFill/>
          <a:ln>
            <a:noFill/>
          </a:ln>
        </p:spPr>
      </p:pic>
      <p:sp>
        <p:nvSpPr>
          <p:cNvPr id="818" name="Google Shape;818;p68"/>
          <p:cNvSpPr/>
          <p:nvPr/>
        </p:nvSpPr>
        <p:spPr>
          <a:xfrm>
            <a:off x="6386775" y="2532825"/>
            <a:ext cx="1945900" cy="1409475"/>
          </a:xfrm>
          <a:custGeom>
            <a:rect b="b" l="l" r="r" t="t"/>
            <a:pathLst>
              <a:path extrusionOk="0" h="56379" w="77836">
                <a:moveTo>
                  <a:pt x="77415" y="0"/>
                </a:moveTo>
                <a:lnTo>
                  <a:pt x="77836" y="56379"/>
                </a:lnTo>
                <a:lnTo>
                  <a:pt x="0" y="55958"/>
                </a:lnTo>
                <a:lnTo>
                  <a:pt x="421" y="38287"/>
                </a:lnTo>
                <a:lnTo>
                  <a:pt x="1683" y="28610"/>
                </a:lnTo>
                <a:lnTo>
                  <a:pt x="5890" y="21879"/>
                </a:lnTo>
                <a:lnTo>
                  <a:pt x="16409" y="15147"/>
                </a:lnTo>
                <a:lnTo>
                  <a:pt x="29452" y="10098"/>
                </a:lnTo>
                <a:lnTo>
                  <a:pt x="42494" y="6732"/>
                </a:lnTo>
                <a:lnTo>
                  <a:pt x="55116" y="3366"/>
                </a:lnTo>
                <a:lnTo>
                  <a:pt x="68159" y="1683"/>
                </a:lnTo>
                <a:close/>
              </a:path>
            </a:pathLst>
          </a:custGeom>
          <a:solidFill>
            <a:srgbClr val="3C78D8">
              <a:alpha val="65760"/>
            </a:srgbClr>
          </a:solidFill>
          <a:ln>
            <a:noFill/>
          </a:ln>
        </p:spPr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22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p69"/>
          <p:cNvSpPr txBox="1"/>
          <p:nvPr/>
        </p:nvSpPr>
        <p:spPr>
          <a:xfrm>
            <a:off x="366319" y="457200"/>
            <a:ext cx="7752300" cy="1246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1C1E20"/>
                </a:solidFill>
                <a:latin typeface="Work Sans"/>
                <a:ea typeface="Work Sans"/>
                <a:cs typeface="Work Sans"/>
                <a:sym typeface="Work Sans"/>
              </a:rPr>
              <a:t>Tá, mas qual a métrica que eu tiro do gráfico?</a:t>
            </a:r>
            <a:endParaRPr b="1" sz="3600">
              <a:solidFill>
                <a:srgbClr val="1C1E2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824" name="Google Shape;824;p69"/>
          <p:cNvSpPr txBox="1"/>
          <p:nvPr/>
        </p:nvSpPr>
        <p:spPr>
          <a:xfrm>
            <a:off x="366323" y="1711350"/>
            <a:ext cx="8343000" cy="8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800">
                <a:solidFill>
                  <a:schemeClr val="accent5"/>
                </a:solidFill>
                <a:latin typeface="Work Sans"/>
                <a:ea typeface="Work Sans"/>
                <a:cs typeface="Work Sans"/>
                <a:sym typeface="Work Sans"/>
              </a:rPr>
              <a:t>AUC-ROC (Area Under the ROC Curve)</a:t>
            </a:r>
            <a:endParaRPr b="1" i="1" sz="1800">
              <a:solidFill>
                <a:schemeClr val="accent5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AUC varia em valor de 0 a 1. Um modelo cujas previsões estão 100% erradas tem uma AUC de 0; aquele cujas previsões estão 100% corretas tem uma AUC de 1.</a:t>
            </a:r>
            <a:endParaRPr i="1" sz="11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1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825" name="Google Shape;825;p69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26" name="Google Shape;826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9850" y="2419225"/>
            <a:ext cx="5542225" cy="2724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30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p70"/>
          <p:cNvSpPr txBox="1"/>
          <p:nvPr/>
        </p:nvSpPr>
        <p:spPr>
          <a:xfrm>
            <a:off x="366319" y="457200"/>
            <a:ext cx="7752300" cy="1246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400">
                <a:solidFill>
                  <a:srgbClr val="1C1E20"/>
                </a:solidFill>
                <a:latin typeface="Work Sans"/>
                <a:ea typeface="Work Sans"/>
                <a:cs typeface="Work Sans"/>
                <a:sym typeface="Work Sans"/>
              </a:rPr>
              <a:t>Qual conjunto de dados eu uso para aplicar e avaliar as métricas?</a:t>
            </a:r>
            <a:endParaRPr b="1" sz="3400">
              <a:solidFill>
                <a:srgbClr val="1C1E2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832" name="Google Shape;832;p70"/>
          <p:cNvSpPr txBox="1"/>
          <p:nvPr/>
        </p:nvSpPr>
        <p:spPr>
          <a:xfrm>
            <a:off x="366323" y="1711350"/>
            <a:ext cx="8343000" cy="8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30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O conjunto de </a:t>
            </a:r>
            <a:r>
              <a:rPr b="1" i="1" lang="en" sz="30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TESTE</a:t>
            </a:r>
            <a:r>
              <a:rPr i="1" lang="en" sz="30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!!!</a:t>
            </a:r>
            <a:endParaRPr i="1" sz="30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7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Mas precisamos ficar atentas nas métricas dos outros conjuntos também!</a:t>
            </a:r>
            <a:endParaRPr i="1" sz="17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833" name="Google Shape;833;p70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34" name="Google Shape;834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43713" y="2600700"/>
            <a:ext cx="2656574" cy="1992425"/>
          </a:xfrm>
          <a:prstGeom prst="rect">
            <a:avLst/>
          </a:prstGeom>
          <a:noFill/>
          <a:ln>
            <a:noFill/>
          </a:ln>
        </p:spPr>
      </p:pic>
      <p:sp>
        <p:nvSpPr>
          <p:cNvPr id="835" name="Google Shape;835;p70"/>
          <p:cNvSpPr txBox="1"/>
          <p:nvPr/>
        </p:nvSpPr>
        <p:spPr>
          <a:xfrm>
            <a:off x="0" y="4636500"/>
            <a:ext cx="6942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Work Sans"/>
                <a:ea typeface="Work Sans"/>
                <a:cs typeface="Work Sans"/>
                <a:sym typeface="Work Sans"/>
              </a:rPr>
              <a:t>Existem outras formas de validar o modelo além de apenas o conjunto de teste, como a Validação Cruzada. Mas não teremos tempo de falar sobre ela hoje!</a:t>
            </a:r>
            <a:endParaRPr sz="1000"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9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p71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41" name="Google Shape;841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0" y="1434200"/>
            <a:ext cx="6096000" cy="1733550"/>
          </a:xfrm>
          <a:prstGeom prst="rect">
            <a:avLst/>
          </a:prstGeom>
          <a:noFill/>
          <a:ln>
            <a:noFill/>
          </a:ln>
        </p:spPr>
      </p:pic>
      <p:sp>
        <p:nvSpPr>
          <p:cNvPr id="842" name="Google Shape;842;p71"/>
          <p:cNvSpPr txBox="1"/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Underfitting vs </a:t>
            </a:r>
            <a:r>
              <a:rPr lang="en"/>
              <a:t>Overfitting</a:t>
            </a:r>
            <a:endParaRPr/>
          </a:p>
        </p:txBody>
      </p:sp>
      <p:sp>
        <p:nvSpPr>
          <p:cNvPr id="843" name="Google Shape;843;p71"/>
          <p:cNvSpPr txBox="1"/>
          <p:nvPr/>
        </p:nvSpPr>
        <p:spPr>
          <a:xfrm>
            <a:off x="400498" y="3461425"/>
            <a:ext cx="8343000" cy="8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7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Underfitting</a:t>
            </a:r>
            <a:r>
              <a:rPr i="1" lang="en" sz="17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: quando o modelo não consegue aprender os dados de treinamento nem generalizar para novos dados. Modelo muito simples!</a:t>
            </a:r>
            <a:endParaRPr i="1" sz="17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7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Overfitting</a:t>
            </a:r>
            <a:r>
              <a:rPr i="1" lang="en" sz="17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: quando o modelo “decora” muito bem os dados de treinamento, mas não generaliza para novos dados. Modelo muito complexo!</a:t>
            </a:r>
            <a:endParaRPr i="1" sz="17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p72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49" name="Google Shape;849;p72"/>
          <p:cNvSpPr txBox="1"/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Underfitting vs Overfitting</a:t>
            </a:r>
            <a:endParaRPr/>
          </a:p>
        </p:txBody>
      </p:sp>
      <p:sp>
        <p:nvSpPr>
          <p:cNvPr id="850" name="Google Shape;850;p72"/>
          <p:cNvSpPr txBox="1"/>
          <p:nvPr/>
        </p:nvSpPr>
        <p:spPr>
          <a:xfrm>
            <a:off x="400498" y="3461425"/>
            <a:ext cx="8343000" cy="8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7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Underfitting</a:t>
            </a:r>
            <a:r>
              <a:rPr i="1" lang="en" sz="17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: taxa de erro alta no treino e no teste. (viés alto)</a:t>
            </a:r>
            <a:endParaRPr i="1" sz="17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7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Overfitting</a:t>
            </a:r>
            <a:r>
              <a:rPr i="1" lang="en" sz="17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: taxa de erro baixa no treino, mas alta no teste. (variância alta)</a:t>
            </a:r>
            <a:endParaRPr i="1" sz="17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7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Solução ótima: </a:t>
            </a:r>
            <a:r>
              <a:rPr i="1" lang="en" sz="17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taxa de erro baixa no treino e no </a:t>
            </a:r>
            <a:r>
              <a:rPr i="1" lang="en" sz="17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teste</a:t>
            </a:r>
            <a:r>
              <a:rPr i="1" lang="en" sz="17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.</a:t>
            </a:r>
            <a:r>
              <a:rPr i="1" lang="en" sz="17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 </a:t>
            </a:r>
            <a:endParaRPr i="1" sz="17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851" name="Google Shape;851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31813" y="1405825"/>
            <a:ext cx="3080385" cy="1997850"/>
          </a:xfrm>
          <a:prstGeom prst="rect">
            <a:avLst/>
          </a:prstGeom>
          <a:noFill/>
          <a:ln>
            <a:noFill/>
          </a:ln>
        </p:spPr>
      </p:pic>
      <p:sp>
        <p:nvSpPr>
          <p:cNvPr id="852" name="Google Shape;852;p72"/>
          <p:cNvSpPr txBox="1"/>
          <p:nvPr/>
        </p:nvSpPr>
        <p:spPr>
          <a:xfrm>
            <a:off x="0" y="4681800"/>
            <a:ext cx="6342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Work Sans"/>
                <a:ea typeface="Work Sans"/>
                <a:cs typeface="Work Sans"/>
                <a:sym typeface="Work Sans"/>
              </a:rPr>
              <a:t>Viés alto: o modelo perde as relações importantes entre os dados e a classe.</a:t>
            </a:r>
            <a:endParaRPr sz="900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Work Sans"/>
                <a:ea typeface="Work Sans"/>
                <a:cs typeface="Work Sans"/>
                <a:sym typeface="Work Sans"/>
              </a:rPr>
              <a:t>Variância alta: o modelo fica muito sensível a variações e ruídos dos dados de treino</a:t>
            </a:r>
            <a:endParaRPr sz="900"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19"/>
          <p:cNvSpPr txBox="1"/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/>
              <a:t>Nos mandem suas dúvidas!!!</a:t>
            </a:r>
            <a:endParaRPr/>
          </a:p>
        </p:txBody>
      </p:sp>
      <p:sp>
        <p:nvSpPr>
          <p:cNvPr id="263" name="Google Shape;263;p19"/>
          <p:cNvSpPr txBox="1"/>
          <p:nvPr>
            <p:ph idx="2" type="body"/>
          </p:nvPr>
        </p:nvSpPr>
        <p:spPr>
          <a:xfrm>
            <a:off x="871350" y="1340550"/>
            <a:ext cx="7401300" cy="12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r>
              <a:rPr b="1" lang="en" sz="2300">
                <a:latin typeface="Work Sans"/>
                <a:ea typeface="Work Sans"/>
                <a:cs typeface="Work Sans"/>
                <a:sym typeface="Work Sans"/>
              </a:rPr>
              <a:t>Estamos pensando em fazer uma aula de dúvidas, o que acham??</a:t>
            </a:r>
            <a:endParaRPr b="1" sz="2300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b="1" sz="1600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b="1" sz="1600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b="1" sz="1600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7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264" name="Google Shape;264;p19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5" name="Google Shape;265;p19"/>
          <p:cNvSpPr txBox="1"/>
          <p:nvPr/>
        </p:nvSpPr>
        <p:spPr>
          <a:xfrm>
            <a:off x="842850" y="2325725"/>
            <a:ext cx="7458300" cy="186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Se tiverem dúvidas preencham o formulário que vamos mandar pra vocês ou mandem suas perguntas no canal de aulas do discord!</a:t>
            </a:r>
            <a:endParaRPr sz="18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8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Queremos ajudar com suas dúvidas, mas precisamos saber se vocês gostariam! :)</a:t>
            </a:r>
            <a:endParaRPr sz="150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6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p73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58" name="Google Shape;858;p73"/>
          <p:cNvSpPr txBox="1"/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Underfitting vs Overfitting</a:t>
            </a:r>
            <a:endParaRPr/>
          </a:p>
        </p:txBody>
      </p:sp>
      <p:sp>
        <p:nvSpPr>
          <p:cNvPr id="859" name="Google Shape;859;p73"/>
          <p:cNvSpPr txBox="1"/>
          <p:nvPr/>
        </p:nvSpPr>
        <p:spPr>
          <a:xfrm>
            <a:off x="400500" y="1429488"/>
            <a:ext cx="8343000" cy="29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2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O que fazer nesses casos?</a:t>
            </a:r>
            <a:endParaRPr b="1" i="1" sz="22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17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Work Sans"/>
              <a:buChar char="-"/>
            </a:pPr>
            <a:r>
              <a:rPr lang="en" sz="17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Usar um modelo mais simples (para overfitting) ou mais complexo (para underfitting). </a:t>
            </a:r>
            <a:endParaRPr sz="17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Work Sans"/>
              <a:buChar char="-"/>
            </a:pPr>
            <a:r>
              <a:rPr lang="en" sz="17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Adicionar (para </a:t>
            </a:r>
            <a:r>
              <a:rPr lang="en" sz="17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underfitting</a:t>
            </a:r>
            <a:r>
              <a:rPr lang="en" sz="17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) ou remover (para </a:t>
            </a:r>
            <a:r>
              <a:rPr lang="en" sz="17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overfitting</a:t>
            </a:r>
            <a:r>
              <a:rPr lang="en" sz="17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) features</a:t>
            </a:r>
            <a:endParaRPr sz="17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Work Sans"/>
              <a:buChar char="-"/>
            </a:pPr>
            <a:r>
              <a:rPr lang="en" sz="17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Adicionar mais dados (para overfitting) pode ajudar também!! </a:t>
            </a:r>
            <a:endParaRPr sz="17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860" name="Google Shape;860;p73"/>
          <p:cNvSpPr txBox="1"/>
          <p:nvPr/>
        </p:nvSpPr>
        <p:spPr>
          <a:xfrm>
            <a:off x="0" y="4804950"/>
            <a:ext cx="6342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u="sng">
                <a:solidFill>
                  <a:schemeClr val="hlink"/>
                </a:solidFill>
                <a:latin typeface="Work Sans"/>
                <a:ea typeface="Work Sans"/>
                <a:cs typeface="Work Sans"/>
                <a:sym typeface="Work Sans"/>
                <a:hlinkClick r:id="rId3"/>
              </a:rPr>
              <a:t>Aqui</a:t>
            </a:r>
            <a:r>
              <a:rPr lang="en" sz="8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 tem um resumo </a:t>
            </a:r>
            <a:r>
              <a:rPr lang="en" sz="8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sobre</a:t>
            </a:r>
            <a:r>
              <a:rPr lang="en" sz="8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 Underfitting e Overfitting</a:t>
            </a:r>
            <a:endParaRPr sz="800"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4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p74"/>
          <p:cNvSpPr txBox="1"/>
          <p:nvPr>
            <p:ph idx="1" type="body"/>
          </p:nvPr>
        </p:nvSpPr>
        <p:spPr>
          <a:xfrm>
            <a:off x="829775" y="1202000"/>
            <a:ext cx="5090700" cy="27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>
                <a:latin typeface="Roboto Condensed"/>
                <a:ea typeface="Roboto Condensed"/>
                <a:cs typeface="Roboto Condensed"/>
                <a:sym typeface="Roboto Condensed"/>
              </a:rPr>
              <a:t>Vamos praticar!!!</a:t>
            </a:r>
            <a:endParaRPr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866" name="Google Shape;866;p74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67" name="Google Shape;867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0375" y="1895900"/>
            <a:ext cx="3649500" cy="2051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p75"/>
          <p:cNvSpPr txBox="1"/>
          <p:nvPr/>
        </p:nvSpPr>
        <p:spPr>
          <a:xfrm>
            <a:off x="514350" y="325931"/>
            <a:ext cx="7143000" cy="884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1C1E20"/>
                </a:solidFill>
                <a:latin typeface="Work Sans"/>
                <a:ea typeface="Work Sans"/>
                <a:cs typeface="Work Sans"/>
                <a:sym typeface="Work Sans"/>
              </a:rPr>
              <a:t>Material Complementar</a:t>
            </a:r>
            <a:endParaRPr b="1" sz="3600">
              <a:solidFill>
                <a:srgbClr val="1C1E2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873" name="Google Shape;873;p75"/>
          <p:cNvSpPr txBox="1"/>
          <p:nvPr/>
        </p:nvSpPr>
        <p:spPr>
          <a:xfrm>
            <a:off x="514350" y="1317350"/>
            <a:ext cx="8323200" cy="38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C1E20"/>
              </a:buClr>
              <a:buSzPts val="1800"/>
              <a:buFont typeface="Work Sans"/>
              <a:buChar char="➔"/>
            </a:pPr>
            <a:r>
              <a:rPr lang="en" sz="1800" u="sng">
                <a:solidFill>
                  <a:schemeClr val="hlink"/>
                </a:solidFill>
                <a:latin typeface="Work Sans"/>
                <a:ea typeface="Work Sans"/>
                <a:cs typeface="Work Sans"/>
                <a:sym typeface="Work Sans"/>
                <a:hlinkClick r:id="rId3"/>
              </a:rPr>
              <a:t>Fundamentos de Feature Engeneering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C1E20"/>
              </a:buClr>
              <a:buSzPts val="1800"/>
              <a:buFont typeface="Work Sans"/>
              <a:buChar char="➔"/>
            </a:pPr>
            <a:r>
              <a:rPr lang="en" sz="1800" u="sng">
                <a:solidFill>
                  <a:schemeClr val="hlink"/>
                </a:solidFill>
                <a:latin typeface="Work Sans"/>
                <a:ea typeface="Work Sans"/>
                <a:cs typeface="Work Sans"/>
                <a:sym typeface="Work Sans"/>
                <a:hlinkClick r:id="rId4"/>
              </a:rPr>
              <a:t>Notebook Kaggle com exemplos de diferentes métodos de seleção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C1E20"/>
              </a:buClr>
              <a:buSzPts val="1800"/>
              <a:buFont typeface="Work Sans"/>
              <a:buChar char="➔"/>
            </a:pPr>
            <a:r>
              <a:rPr lang="en" sz="1800" u="sng">
                <a:solidFill>
                  <a:schemeClr val="hlink"/>
                </a:solidFill>
                <a:latin typeface="Work Sans"/>
                <a:ea typeface="Work Sans"/>
                <a:cs typeface="Work Sans"/>
                <a:sym typeface="Work Sans"/>
                <a:hlinkClick r:id="rId5"/>
              </a:rPr>
              <a:t>Comprehensive Guide - Feature Selection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C1E20"/>
              </a:buClr>
              <a:buSzPts val="1800"/>
              <a:buFont typeface="Work Sans"/>
              <a:buChar char="➔"/>
            </a:pPr>
            <a:r>
              <a:rPr lang="en" sz="1800" u="sng">
                <a:solidFill>
                  <a:schemeClr val="hlink"/>
                </a:solidFill>
                <a:latin typeface="Work Sans"/>
                <a:ea typeface="Work Sans"/>
                <a:cs typeface="Work Sans"/>
                <a:sym typeface="Work Sans"/>
                <a:hlinkClick r:id="rId6"/>
              </a:rPr>
              <a:t>Tutorial de Seleção do Sklearn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C1E20"/>
              </a:buClr>
              <a:buSzPts val="1800"/>
              <a:buFont typeface="Work Sans"/>
              <a:buChar char="➔"/>
            </a:pPr>
            <a:r>
              <a:rPr lang="en" sz="1800" u="sng">
                <a:solidFill>
                  <a:schemeClr val="hlink"/>
                </a:solidFill>
                <a:latin typeface="Work Sans"/>
                <a:ea typeface="Work Sans"/>
                <a:cs typeface="Work Sans"/>
                <a:sym typeface="Work Sans"/>
                <a:hlinkClick r:id="rId7"/>
              </a:rPr>
              <a:t>Curso sobre ética em IA</a:t>
            </a:r>
            <a:endParaRPr sz="1800">
              <a:solidFill>
                <a:srgbClr val="1C1E20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C1E20"/>
              </a:buClr>
              <a:buSzPts val="1800"/>
              <a:buFont typeface="Work Sans"/>
              <a:buChar char="➔"/>
            </a:pPr>
            <a:r>
              <a:rPr lang="en" sz="1800" u="sng">
                <a:solidFill>
                  <a:schemeClr val="hlink"/>
                </a:solidFill>
                <a:latin typeface="Work Sans"/>
                <a:ea typeface="Work Sans"/>
                <a:cs typeface="Work Sans"/>
                <a:sym typeface="Work Sans"/>
                <a:hlinkClick r:id="rId8"/>
              </a:rPr>
              <a:t>Implementação de algoritmos de classificação no sklearn</a:t>
            </a:r>
            <a:endParaRPr sz="1800">
              <a:solidFill>
                <a:srgbClr val="1C1E20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C1E20"/>
              </a:buClr>
              <a:buSzPts val="1800"/>
              <a:buFont typeface="Work Sans"/>
              <a:buChar char="➔"/>
            </a:pPr>
            <a:r>
              <a:rPr lang="en" sz="1800" u="sng">
                <a:solidFill>
                  <a:schemeClr val="hlink"/>
                </a:solidFill>
                <a:latin typeface="Work Sans"/>
                <a:ea typeface="Work Sans"/>
                <a:cs typeface="Work Sans"/>
                <a:sym typeface="Work Sans"/>
                <a:hlinkClick r:id="rId9"/>
              </a:rPr>
              <a:t>Métricas de avaliação: precisão, recall, especificidade e f1-score</a:t>
            </a:r>
            <a:endParaRPr sz="1800">
              <a:solidFill>
                <a:srgbClr val="1C1E20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C1E20"/>
              </a:buClr>
              <a:buSzPts val="1800"/>
              <a:buFont typeface="Work Sans"/>
              <a:buChar char="➔"/>
            </a:pPr>
            <a:r>
              <a:rPr lang="en" sz="1800" u="sng">
                <a:solidFill>
                  <a:schemeClr val="hlink"/>
                </a:solidFill>
                <a:latin typeface="Work Sans"/>
                <a:ea typeface="Work Sans"/>
                <a:cs typeface="Work Sans"/>
                <a:sym typeface="Work Sans"/>
                <a:hlinkClick r:id="rId10"/>
              </a:rPr>
              <a:t>ROC-curve e AUC</a:t>
            </a:r>
            <a:endParaRPr sz="1800">
              <a:solidFill>
                <a:srgbClr val="1C1E20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1C1E20"/>
              </a:buClr>
              <a:buSzPts val="1800"/>
              <a:buFont typeface="Work Sans"/>
              <a:buChar char="➔"/>
            </a:pPr>
            <a:r>
              <a:rPr lang="en" sz="1800" u="sng">
                <a:solidFill>
                  <a:schemeClr val="hlink"/>
                </a:solidFill>
                <a:latin typeface="Work Sans"/>
                <a:ea typeface="Work Sans"/>
                <a:cs typeface="Work Sans"/>
                <a:sym typeface="Work Sans"/>
                <a:hlinkClick r:id="rId11"/>
              </a:rPr>
              <a:t>Overfitting e Underfitting</a:t>
            </a:r>
            <a:endParaRPr sz="1800">
              <a:solidFill>
                <a:srgbClr val="1C1E2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874" name="Google Shape;874;p75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76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80" name="Google Shape;880;p76"/>
          <p:cNvSpPr txBox="1"/>
          <p:nvPr/>
        </p:nvSpPr>
        <p:spPr>
          <a:xfrm>
            <a:off x="482400" y="870225"/>
            <a:ext cx="8179200" cy="530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i="0" lang="en" sz="3000" u="none" cap="none" strike="noStrike">
                <a:solidFill>
                  <a:srgbClr val="B41F79"/>
                </a:solidFill>
                <a:latin typeface="Roboto"/>
                <a:ea typeface="Roboto"/>
                <a:cs typeface="Roboto"/>
                <a:sym typeface="Roboto"/>
              </a:rPr>
              <a:t>Vamos preencher o formulário de feedback???</a:t>
            </a:r>
            <a:endParaRPr b="1" i="0" sz="3000" u="none" cap="none" strike="noStrike">
              <a:solidFill>
                <a:srgbClr val="B41F7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81" name="Google Shape;881;p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48100" y="1557450"/>
            <a:ext cx="5047800" cy="22110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5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p77"/>
          <p:cNvSpPr txBox="1"/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b="0" lang="en" sz="1700">
                <a:latin typeface="Roboto"/>
                <a:ea typeface="Roboto"/>
                <a:cs typeface="Roboto"/>
                <a:sym typeface="Roboto"/>
              </a:rPr>
              <a:t>Nossos contatos</a:t>
            </a:r>
            <a:endParaRPr/>
          </a:p>
        </p:txBody>
      </p:sp>
      <p:sp>
        <p:nvSpPr>
          <p:cNvPr id="887" name="Google Shape;887;p77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888" name="Google Shape;888;p77"/>
          <p:cNvGrpSpPr/>
          <p:nvPr/>
        </p:nvGrpSpPr>
        <p:grpSpPr>
          <a:xfrm>
            <a:off x="232091" y="615969"/>
            <a:ext cx="382902" cy="315593"/>
            <a:chOff x="3927500" y="301425"/>
            <a:chExt cx="461550" cy="411625"/>
          </a:xfrm>
        </p:grpSpPr>
        <p:sp>
          <p:nvSpPr>
            <p:cNvPr id="889" name="Google Shape;889;p77"/>
            <p:cNvSpPr/>
            <p:nvPr/>
          </p:nvSpPr>
          <p:spPr>
            <a:xfrm>
              <a:off x="4080925" y="302050"/>
              <a:ext cx="154075" cy="411000"/>
            </a:xfrm>
            <a:custGeom>
              <a:rect b="b" l="l" r="r" t="t"/>
              <a:pathLst>
                <a:path extrusionOk="0" fill="none" h="16440" w="6163">
                  <a:moveTo>
                    <a:pt x="6162" y="3118"/>
                  </a:moveTo>
                  <a:lnTo>
                    <a:pt x="0" y="0"/>
                  </a:lnTo>
                  <a:lnTo>
                    <a:pt x="0" y="13322"/>
                  </a:lnTo>
                  <a:lnTo>
                    <a:pt x="6162" y="16440"/>
                  </a:lnTo>
                  <a:lnTo>
                    <a:pt x="6162" y="3118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0" name="Google Shape;890;p77"/>
            <p:cNvSpPr/>
            <p:nvPr/>
          </p:nvSpPr>
          <p:spPr>
            <a:xfrm>
              <a:off x="3927500" y="301425"/>
              <a:ext cx="153450" cy="406150"/>
            </a:xfrm>
            <a:custGeom>
              <a:rect b="b" l="l" r="r" t="t"/>
              <a:pathLst>
                <a:path extrusionOk="0" fill="none" h="16246" w="6138">
                  <a:moveTo>
                    <a:pt x="6137" y="1"/>
                  </a:moveTo>
                  <a:lnTo>
                    <a:pt x="536" y="2850"/>
                  </a:lnTo>
                  <a:lnTo>
                    <a:pt x="536" y="2850"/>
                  </a:lnTo>
                  <a:lnTo>
                    <a:pt x="414" y="2899"/>
                  </a:lnTo>
                  <a:lnTo>
                    <a:pt x="317" y="2997"/>
                  </a:lnTo>
                  <a:lnTo>
                    <a:pt x="219" y="3094"/>
                  </a:lnTo>
                  <a:lnTo>
                    <a:pt x="146" y="3216"/>
                  </a:lnTo>
                  <a:lnTo>
                    <a:pt x="73" y="3313"/>
                  </a:lnTo>
                  <a:lnTo>
                    <a:pt x="24" y="3435"/>
                  </a:lnTo>
                  <a:lnTo>
                    <a:pt x="0" y="3557"/>
                  </a:lnTo>
                  <a:lnTo>
                    <a:pt x="0" y="3679"/>
                  </a:lnTo>
                  <a:lnTo>
                    <a:pt x="0" y="15880"/>
                  </a:lnTo>
                  <a:lnTo>
                    <a:pt x="0" y="15880"/>
                  </a:lnTo>
                  <a:lnTo>
                    <a:pt x="0" y="16002"/>
                  </a:lnTo>
                  <a:lnTo>
                    <a:pt x="49" y="16075"/>
                  </a:lnTo>
                  <a:lnTo>
                    <a:pt x="97" y="16148"/>
                  </a:lnTo>
                  <a:lnTo>
                    <a:pt x="170" y="16197"/>
                  </a:lnTo>
                  <a:lnTo>
                    <a:pt x="244" y="16221"/>
                  </a:lnTo>
                  <a:lnTo>
                    <a:pt x="341" y="16246"/>
                  </a:lnTo>
                  <a:lnTo>
                    <a:pt x="463" y="16221"/>
                  </a:lnTo>
                  <a:lnTo>
                    <a:pt x="560" y="16173"/>
                  </a:lnTo>
                  <a:lnTo>
                    <a:pt x="6137" y="13323"/>
                  </a:lnTo>
                  <a:lnTo>
                    <a:pt x="6137" y="1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1" name="Google Shape;891;p77"/>
            <p:cNvSpPr/>
            <p:nvPr/>
          </p:nvSpPr>
          <p:spPr>
            <a:xfrm>
              <a:off x="4234975" y="306925"/>
              <a:ext cx="154075" cy="405525"/>
            </a:xfrm>
            <a:custGeom>
              <a:rect b="b" l="l" r="r" t="t"/>
              <a:pathLst>
                <a:path extrusionOk="0" fill="none" h="16221" w="6163">
                  <a:moveTo>
                    <a:pt x="5578" y="49"/>
                  </a:moveTo>
                  <a:lnTo>
                    <a:pt x="0" y="2898"/>
                  </a:lnTo>
                  <a:lnTo>
                    <a:pt x="0" y="16221"/>
                  </a:lnTo>
                  <a:lnTo>
                    <a:pt x="5626" y="13371"/>
                  </a:lnTo>
                  <a:lnTo>
                    <a:pt x="5626" y="13371"/>
                  </a:lnTo>
                  <a:lnTo>
                    <a:pt x="5724" y="13322"/>
                  </a:lnTo>
                  <a:lnTo>
                    <a:pt x="5845" y="13225"/>
                  </a:lnTo>
                  <a:lnTo>
                    <a:pt x="5918" y="13127"/>
                  </a:lnTo>
                  <a:lnTo>
                    <a:pt x="6016" y="13030"/>
                  </a:lnTo>
                  <a:lnTo>
                    <a:pt x="6065" y="12908"/>
                  </a:lnTo>
                  <a:lnTo>
                    <a:pt x="6113" y="12786"/>
                  </a:lnTo>
                  <a:lnTo>
                    <a:pt x="6138" y="12665"/>
                  </a:lnTo>
                  <a:lnTo>
                    <a:pt x="6162" y="12543"/>
                  </a:lnTo>
                  <a:lnTo>
                    <a:pt x="6162" y="341"/>
                  </a:lnTo>
                  <a:lnTo>
                    <a:pt x="6162" y="341"/>
                  </a:lnTo>
                  <a:lnTo>
                    <a:pt x="6138" y="219"/>
                  </a:lnTo>
                  <a:lnTo>
                    <a:pt x="6113" y="146"/>
                  </a:lnTo>
                  <a:lnTo>
                    <a:pt x="6065" y="73"/>
                  </a:lnTo>
                  <a:lnTo>
                    <a:pt x="5992" y="24"/>
                  </a:lnTo>
                  <a:lnTo>
                    <a:pt x="5894" y="0"/>
                  </a:lnTo>
                  <a:lnTo>
                    <a:pt x="5797" y="0"/>
                  </a:lnTo>
                  <a:lnTo>
                    <a:pt x="5699" y="0"/>
                  </a:lnTo>
                  <a:lnTo>
                    <a:pt x="5578" y="49"/>
                  </a:lnTo>
                  <a:lnTo>
                    <a:pt x="5578" y="49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2" name="Google Shape;892;p77"/>
            <p:cNvSpPr/>
            <p:nvPr/>
          </p:nvSpPr>
          <p:spPr>
            <a:xfrm>
              <a:off x="4295850" y="442075"/>
              <a:ext cx="46300" cy="26225"/>
            </a:xfrm>
            <a:custGeom>
              <a:rect b="b" l="l" r="r" t="t"/>
              <a:pathLst>
                <a:path extrusionOk="0" fill="none" h="1049" w="1852">
                  <a:moveTo>
                    <a:pt x="1" y="1"/>
                  </a:moveTo>
                  <a:lnTo>
                    <a:pt x="1852" y="1048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3" name="Google Shape;893;p77"/>
            <p:cNvSpPr/>
            <p:nvPr/>
          </p:nvSpPr>
          <p:spPr>
            <a:xfrm>
              <a:off x="4296475" y="415900"/>
              <a:ext cx="45075" cy="78575"/>
            </a:xfrm>
            <a:custGeom>
              <a:rect b="b" l="l" r="r" t="t"/>
              <a:pathLst>
                <a:path extrusionOk="0" fill="none" h="3143" w="1803">
                  <a:moveTo>
                    <a:pt x="1802" y="1"/>
                  </a:moveTo>
                  <a:lnTo>
                    <a:pt x="0" y="3142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4" name="Google Shape;894;p77"/>
            <p:cNvSpPr/>
            <p:nvPr/>
          </p:nvSpPr>
          <p:spPr>
            <a:xfrm>
              <a:off x="3968275" y="590050"/>
              <a:ext cx="25" cy="6100"/>
            </a:xfrm>
            <a:custGeom>
              <a:rect b="b" l="l" r="r" t="t"/>
              <a:pathLst>
                <a:path extrusionOk="0" fill="none" h="244" w="1">
                  <a:moveTo>
                    <a:pt x="1" y="244"/>
                  </a:moveTo>
                  <a:lnTo>
                    <a:pt x="1" y="244"/>
                  </a:lnTo>
                  <a:lnTo>
                    <a:pt x="1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5" name="Google Shape;895;p77"/>
            <p:cNvSpPr/>
            <p:nvPr/>
          </p:nvSpPr>
          <p:spPr>
            <a:xfrm>
              <a:off x="3970725" y="558375"/>
              <a:ext cx="1850" cy="12200"/>
            </a:xfrm>
            <a:custGeom>
              <a:rect b="b" l="l" r="r" t="t"/>
              <a:pathLst>
                <a:path extrusionOk="0" fill="none" h="488" w="74">
                  <a:moveTo>
                    <a:pt x="0" y="488"/>
                  </a:moveTo>
                  <a:lnTo>
                    <a:pt x="73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6" name="Google Shape;896;p77"/>
            <p:cNvSpPr/>
            <p:nvPr/>
          </p:nvSpPr>
          <p:spPr>
            <a:xfrm>
              <a:off x="3976200" y="527325"/>
              <a:ext cx="3675" cy="12200"/>
            </a:xfrm>
            <a:custGeom>
              <a:rect b="b" l="l" r="r" t="t"/>
              <a:pathLst>
                <a:path extrusionOk="0" fill="none" h="488" w="147">
                  <a:moveTo>
                    <a:pt x="0" y="488"/>
                  </a:moveTo>
                  <a:lnTo>
                    <a:pt x="98" y="147"/>
                  </a:lnTo>
                  <a:lnTo>
                    <a:pt x="147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7" name="Google Shape;897;p77"/>
            <p:cNvSpPr/>
            <p:nvPr/>
          </p:nvSpPr>
          <p:spPr>
            <a:xfrm>
              <a:off x="3985950" y="498100"/>
              <a:ext cx="4875" cy="10975"/>
            </a:xfrm>
            <a:custGeom>
              <a:rect b="b" l="l" r="r" t="t"/>
              <a:pathLst>
                <a:path extrusionOk="0" fill="none" h="439" w="195">
                  <a:moveTo>
                    <a:pt x="0" y="439"/>
                  </a:moveTo>
                  <a:lnTo>
                    <a:pt x="195" y="25"/>
                  </a:lnTo>
                  <a:lnTo>
                    <a:pt x="195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8" name="Google Shape;898;p77"/>
            <p:cNvSpPr/>
            <p:nvPr/>
          </p:nvSpPr>
          <p:spPr>
            <a:xfrm>
              <a:off x="4000550" y="471300"/>
              <a:ext cx="7325" cy="9775"/>
            </a:xfrm>
            <a:custGeom>
              <a:rect b="b" l="l" r="r" t="t"/>
              <a:pathLst>
                <a:path extrusionOk="0" fill="none" h="391" w="293">
                  <a:moveTo>
                    <a:pt x="1" y="391"/>
                  </a:moveTo>
                  <a:lnTo>
                    <a:pt x="74" y="269"/>
                  </a:lnTo>
                  <a:lnTo>
                    <a:pt x="293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9" name="Google Shape;899;p77"/>
            <p:cNvSpPr/>
            <p:nvPr/>
          </p:nvSpPr>
          <p:spPr>
            <a:xfrm>
              <a:off x="4021250" y="450600"/>
              <a:ext cx="10375" cy="6725"/>
            </a:xfrm>
            <a:custGeom>
              <a:rect b="b" l="l" r="r" t="t"/>
              <a:pathLst>
                <a:path extrusionOk="0" fill="none" h="269" w="415">
                  <a:moveTo>
                    <a:pt x="1" y="269"/>
                  </a:moveTo>
                  <a:lnTo>
                    <a:pt x="25" y="244"/>
                  </a:lnTo>
                  <a:lnTo>
                    <a:pt x="220" y="123"/>
                  </a:lnTo>
                  <a:lnTo>
                    <a:pt x="415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0" name="Google Shape;900;p77"/>
            <p:cNvSpPr/>
            <p:nvPr/>
          </p:nvSpPr>
          <p:spPr>
            <a:xfrm>
              <a:off x="4049250" y="440250"/>
              <a:ext cx="11600" cy="2475"/>
            </a:xfrm>
            <a:custGeom>
              <a:rect b="b" l="l" r="r" t="t"/>
              <a:pathLst>
                <a:path extrusionOk="0" fill="none" h="99" w="464">
                  <a:moveTo>
                    <a:pt x="1" y="98"/>
                  </a:moveTo>
                  <a:lnTo>
                    <a:pt x="220" y="50"/>
                  </a:lnTo>
                  <a:lnTo>
                    <a:pt x="464" y="1"/>
                  </a:lnTo>
                  <a:lnTo>
                    <a:pt x="464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1" name="Google Shape;901;p77"/>
            <p:cNvSpPr/>
            <p:nvPr/>
          </p:nvSpPr>
          <p:spPr>
            <a:xfrm>
              <a:off x="4080325" y="439650"/>
              <a:ext cx="12200" cy="1850"/>
            </a:xfrm>
            <a:custGeom>
              <a:rect b="b" l="l" r="r" t="t"/>
              <a:pathLst>
                <a:path extrusionOk="0" fill="none" h="74" w="488">
                  <a:moveTo>
                    <a:pt x="0" y="0"/>
                  </a:moveTo>
                  <a:lnTo>
                    <a:pt x="146" y="0"/>
                  </a:lnTo>
                  <a:lnTo>
                    <a:pt x="463" y="74"/>
                  </a:lnTo>
                  <a:lnTo>
                    <a:pt x="487" y="74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2" name="Google Shape;902;p77"/>
            <p:cNvSpPr/>
            <p:nvPr/>
          </p:nvSpPr>
          <p:spPr>
            <a:xfrm>
              <a:off x="4110150" y="450000"/>
              <a:ext cx="9150" cy="7950"/>
            </a:xfrm>
            <a:custGeom>
              <a:rect b="b" l="l" r="r" t="t"/>
              <a:pathLst>
                <a:path extrusionOk="0" fill="none" h="318" w="366">
                  <a:moveTo>
                    <a:pt x="0" y="1"/>
                  </a:moveTo>
                  <a:lnTo>
                    <a:pt x="98" y="74"/>
                  </a:lnTo>
                  <a:lnTo>
                    <a:pt x="317" y="268"/>
                  </a:lnTo>
                  <a:lnTo>
                    <a:pt x="366" y="317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3" name="Google Shape;903;p77"/>
            <p:cNvSpPr/>
            <p:nvPr/>
          </p:nvSpPr>
          <p:spPr>
            <a:xfrm>
              <a:off x="4130250" y="473750"/>
              <a:ext cx="4900" cy="10975"/>
            </a:xfrm>
            <a:custGeom>
              <a:rect b="b" l="l" r="r" t="t"/>
              <a:pathLst>
                <a:path extrusionOk="0" fill="none" h="439" w="196">
                  <a:moveTo>
                    <a:pt x="0" y="0"/>
                  </a:moveTo>
                  <a:lnTo>
                    <a:pt x="25" y="73"/>
                  </a:lnTo>
                  <a:lnTo>
                    <a:pt x="171" y="366"/>
                  </a:lnTo>
                  <a:lnTo>
                    <a:pt x="195" y="439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4" name="Google Shape;904;p77"/>
            <p:cNvSpPr/>
            <p:nvPr/>
          </p:nvSpPr>
          <p:spPr>
            <a:xfrm>
              <a:off x="4141800" y="502975"/>
              <a:ext cx="3700" cy="11600"/>
            </a:xfrm>
            <a:custGeom>
              <a:rect b="b" l="l" r="r" t="t"/>
              <a:pathLst>
                <a:path extrusionOk="0" fill="none" h="464" w="148">
                  <a:moveTo>
                    <a:pt x="1" y="0"/>
                  </a:moveTo>
                  <a:lnTo>
                    <a:pt x="147" y="463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5" name="Google Shape;905;p77"/>
            <p:cNvSpPr/>
            <p:nvPr/>
          </p:nvSpPr>
          <p:spPr>
            <a:xfrm>
              <a:off x="4150950" y="533425"/>
              <a:ext cx="3675" cy="11575"/>
            </a:xfrm>
            <a:custGeom>
              <a:rect b="b" l="l" r="r" t="t"/>
              <a:pathLst>
                <a:path extrusionOk="0" fill="none" h="463" w="147">
                  <a:moveTo>
                    <a:pt x="0" y="0"/>
                  </a:moveTo>
                  <a:lnTo>
                    <a:pt x="146" y="463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6" name="Google Shape;906;p77"/>
            <p:cNvSpPr/>
            <p:nvPr/>
          </p:nvSpPr>
          <p:spPr>
            <a:xfrm>
              <a:off x="4160675" y="563850"/>
              <a:ext cx="4900" cy="11000"/>
            </a:xfrm>
            <a:custGeom>
              <a:rect b="b" l="l" r="r" t="t"/>
              <a:pathLst>
                <a:path extrusionOk="0" fill="none" h="440" w="196">
                  <a:moveTo>
                    <a:pt x="1" y="1"/>
                  </a:moveTo>
                  <a:lnTo>
                    <a:pt x="50" y="123"/>
                  </a:lnTo>
                  <a:lnTo>
                    <a:pt x="196" y="415"/>
                  </a:lnTo>
                  <a:lnTo>
                    <a:pt x="196" y="439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7" name="Google Shape;907;p77"/>
            <p:cNvSpPr/>
            <p:nvPr/>
          </p:nvSpPr>
          <p:spPr>
            <a:xfrm>
              <a:off x="4175300" y="591875"/>
              <a:ext cx="7325" cy="9150"/>
            </a:xfrm>
            <a:custGeom>
              <a:rect b="b" l="l" r="r" t="t"/>
              <a:pathLst>
                <a:path extrusionOk="0" fill="none" h="366" w="293">
                  <a:moveTo>
                    <a:pt x="0" y="0"/>
                  </a:moveTo>
                  <a:lnTo>
                    <a:pt x="98" y="146"/>
                  </a:lnTo>
                  <a:lnTo>
                    <a:pt x="293" y="366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8" name="Google Shape;908;p77"/>
            <p:cNvSpPr/>
            <p:nvPr/>
          </p:nvSpPr>
          <p:spPr>
            <a:xfrm>
              <a:off x="4198425" y="613175"/>
              <a:ext cx="11000" cy="4900"/>
            </a:xfrm>
            <a:custGeom>
              <a:rect b="b" l="l" r="r" t="t"/>
              <a:pathLst>
                <a:path extrusionOk="0" fill="none" h="196" w="440">
                  <a:moveTo>
                    <a:pt x="1" y="1"/>
                  </a:moveTo>
                  <a:lnTo>
                    <a:pt x="171" y="98"/>
                  </a:lnTo>
                  <a:lnTo>
                    <a:pt x="439" y="195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9" name="Google Shape;909;p77"/>
            <p:cNvSpPr/>
            <p:nvPr/>
          </p:nvSpPr>
          <p:spPr>
            <a:xfrm>
              <a:off x="4228275" y="621100"/>
              <a:ext cx="12200" cy="625"/>
            </a:xfrm>
            <a:custGeom>
              <a:rect b="b" l="l" r="r" t="t"/>
              <a:pathLst>
                <a:path extrusionOk="0" fill="none" h="25" w="488">
                  <a:moveTo>
                    <a:pt x="0" y="0"/>
                  </a:moveTo>
                  <a:lnTo>
                    <a:pt x="49" y="25"/>
                  </a:lnTo>
                  <a:lnTo>
                    <a:pt x="487" y="0"/>
                  </a:lnTo>
                  <a:lnTo>
                    <a:pt x="487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0" name="Google Shape;910;p77"/>
            <p:cNvSpPr/>
            <p:nvPr/>
          </p:nvSpPr>
          <p:spPr>
            <a:xfrm>
              <a:off x="4259925" y="616225"/>
              <a:ext cx="11600" cy="3075"/>
            </a:xfrm>
            <a:custGeom>
              <a:rect b="b" l="l" r="r" t="t"/>
              <a:pathLst>
                <a:path extrusionOk="0" fill="none" h="123" w="464">
                  <a:moveTo>
                    <a:pt x="1" y="122"/>
                  </a:moveTo>
                  <a:lnTo>
                    <a:pt x="196" y="73"/>
                  </a:lnTo>
                  <a:lnTo>
                    <a:pt x="464" y="0"/>
                  </a:lnTo>
                  <a:lnTo>
                    <a:pt x="464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1" name="Google Shape;911;p77"/>
            <p:cNvSpPr/>
            <p:nvPr/>
          </p:nvSpPr>
          <p:spPr>
            <a:xfrm>
              <a:off x="4289775" y="602225"/>
              <a:ext cx="10375" cy="6725"/>
            </a:xfrm>
            <a:custGeom>
              <a:rect b="b" l="l" r="r" t="t"/>
              <a:pathLst>
                <a:path extrusionOk="0" fill="none" h="269" w="415">
                  <a:moveTo>
                    <a:pt x="0" y="268"/>
                  </a:moveTo>
                  <a:lnTo>
                    <a:pt x="195" y="146"/>
                  </a:lnTo>
                  <a:lnTo>
                    <a:pt x="390" y="0"/>
                  </a:lnTo>
                  <a:lnTo>
                    <a:pt x="414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2" name="Google Shape;912;p77"/>
            <p:cNvSpPr/>
            <p:nvPr/>
          </p:nvSpPr>
          <p:spPr>
            <a:xfrm>
              <a:off x="4313525" y="577875"/>
              <a:ext cx="6100" cy="10375"/>
            </a:xfrm>
            <a:custGeom>
              <a:rect b="b" l="l" r="r" t="t"/>
              <a:pathLst>
                <a:path extrusionOk="0" fill="none" h="415" w="244">
                  <a:moveTo>
                    <a:pt x="0" y="414"/>
                  </a:moveTo>
                  <a:lnTo>
                    <a:pt x="24" y="365"/>
                  </a:lnTo>
                  <a:lnTo>
                    <a:pt x="146" y="195"/>
                  </a:lnTo>
                  <a:lnTo>
                    <a:pt x="244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3" name="Google Shape;913;p77"/>
            <p:cNvSpPr/>
            <p:nvPr/>
          </p:nvSpPr>
          <p:spPr>
            <a:xfrm>
              <a:off x="4326300" y="547425"/>
              <a:ext cx="2450" cy="12200"/>
            </a:xfrm>
            <a:custGeom>
              <a:rect b="b" l="l" r="r" t="t"/>
              <a:pathLst>
                <a:path extrusionOk="0" fill="none" h="488" w="98">
                  <a:moveTo>
                    <a:pt x="0" y="487"/>
                  </a:moveTo>
                  <a:lnTo>
                    <a:pt x="49" y="293"/>
                  </a:lnTo>
                  <a:lnTo>
                    <a:pt x="98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4" name="Google Shape;914;p77"/>
            <p:cNvSpPr/>
            <p:nvPr/>
          </p:nvSpPr>
          <p:spPr>
            <a:xfrm>
              <a:off x="4329350" y="515750"/>
              <a:ext cx="625" cy="12200"/>
            </a:xfrm>
            <a:custGeom>
              <a:rect b="b" l="l" r="r" t="t"/>
              <a:pathLst>
                <a:path extrusionOk="0" fill="none" h="488" w="25">
                  <a:moveTo>
                    <a:pt x="25" y="488"/>
                  </a:moveTo>
                  <a:lnTo>
                    <a:pt x="25" y="464"/>
                  </a:lnTo>
                  <a:lnTo>
                    <a:pt x="25" y="123"/>
                  </a:ln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5" name="Google Shape;915;p77"/>
            <p:cNvSpPr/>
            <p:nvPr/>
          </p:nvSpPr>
          <p:spPr>
            <a:xfrm>
              <a:off x="4325075" y="488975"/>
              <a:ext cx="1250" cy="6100"/>
            </a:xfrm>
            <a:custGeom>
              <a:rect b="b" l="l" r="r" t="t"/>
              <a:pathLst>
                <a:path extrusionOk="0" fill="none" h="244" w="50">
                  <a:moveTo>
                    <a:pt x="49" y="244"/>
                  </a:moveTo>
                  <a:lnTo>
                    <a:pt x="49" y="244"/>
                  </a:lnTo>
                  <a:lnTo>
                    <a:pt x="1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16" name="Google Shape;916;p77"/>
          <p:cNvGrpSpPr/>
          <p:nvPr/>
        </p:nvGrpSpPr>
        <p:grpSpPr>
          <a:xfrm>
            <a:off x="1108622" y="2685827"/>
            <a:ext cx="279461" cy="279476"/>
            <a:chOff x="864491" y="1723250"/>
            <a:chExt cx="397866" cy="397887"/>
          </a:xfrm>
        </p:grpSpPr>
        <p:sp>
          <p:nvSpPr>
            <p:cNvPr id="917" name="Google Shape;917;p77"/>
            <p:cNvSpPr/>
            <p:nvPr/>
          </p:nvSpPr>
          <p:spPr>
            <a:xfrm>
              <a:off x="935197" y="1793977"/>
              <a:ext cx="256451" cy="256430"/>
            </a:xfrm>
            <a:custGeom>
              <a:rect b="b" l="l" r="r" t="t"/>
              <a:pathLst>
                <a:path extrusionOk="0" h="12287" w="12288">
                  <a:moveTo>
                    <a:pt x="10053" y="1117"/>
                  </a:moveTo>
                  <a:cubicBezTo>
                    <a:pt x="10669" y="1117"/>
                    <a:pt x="11171" y="1617"/>
                    <a:pt x="11171" y="2233"/>
                  </a:cubicBezTo>
                  <a:cubicBezTo>
                    <a:pt x="11170" y="2850"/>
                    <a:pt x="10669" y="3351"/>
                    <a:pt x="10053" y="3351"/>
                  </a:cubicBezTo>
                  <a:cubicBezTo>
                    <a:pt x="9438" y="3351"/>
                    <a:pt x="8937" y="2850"/>
                    <a:pt x="8937" y="2233"/>
                  </a:cubicBezTo>
                  <a:cubicBezTo>
                    <a:pt x="8937" y="1617"/>
                    <a:pt x="9438" y="1117"/>
                    <a:pt x="10053" y="1117"/>
                  </a:cubicBezTo>
                  <a:close/>
                  <a:moveTo>
                    <a:pt x="6144" y="2233"/>
                  </a:moveTo>
                  <a:cubicBezTo>
                    <a:pt x="8300" y="2233"/>
                    <a:pt x="10053" y="3988"/>
                    <a:pt x="10053" y="6144"/>
                  </a:cubicBezTo>
                  <a:cubicBezTo>
                    <a:pt x="10053" y="8299"/>
                    <a:pt x="8300" y="10054"/>
                    <a:pt x="6144" y="10054"/>
                  </a:cubicBezTo>
                  <a:cubicBezTo>
                    <a:pt x="3989" y="10054"/>
                    <a:pt x="2234" y="8299"/>
                    <a:pt x="2234" y="6144"/>
                  </a:cubicBezTo>
                  <a:cubicBezTo>
                    <a:pt x="2234" y="3988"/>
                    <a:pt x="3987" y="2233"/>
                    <a:pt x="6144" y="2233"/>
                  </a:cubicBezTo>
                  <a:close/>
                  <a:moveTo>
                    <a:pt x="1675" y="1"/>
                  </a:moveTo>
                  <a:cubicBezTo>
                    <a:pt x="752" y="1"/>
                    <a:pt x="0" y="751"/>
                    <a:pt x="0" y="1676"/>
                  </a:cubicBezTo>
                  <a:lnTo>
                    <a:pt x="0" y="10611"/>
                  </a:lnTo>
                  <a:cubicBezTo>
                    <a:pt x="0" y="11536"/>
                    <a:pt x="752" y="12286"/>
                    <a:pt x="1675" y="12286"/>
                  </a:cubicBezTo>
                  <a:lnTo>
                    <a:pt x="10612" y="12286"/>
                  </a:lnTo>
                  <a:cubicBezTo>
                    <a:pt x="11536" y="12286"/>
                    <a:pt x="12288" y="11536"/>
                    <a:pt x="12288" y="10611"/>
                  </a:cubicBezTo>
                  <a:lnTo>
                    <a:pt x="12288" y="1676"/>
                  </a:lnTo>
                  <a:cubicBezTo>
                    <a:pt x="12288" y="752"/>
                    <a:pt x="11536" y="1"/>
                    <a:pt x="106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8" name="Google Shape;918;p77"/>
            <p:cNvSpPr/>
            <p:nvPr/>
          </p:nvSpPr>
          <p:spPr>
            <a:xfrm>
              <a:off x="1005109" y="1863910"/>
              <a:ext cx="116622" cy="116559"/>
            </a:xfrm>
            <a:custGeom>
              <a:rect b="b" l="l" r="r" t="t"/>
              <a:pathLst>
                <a:path extrusionOk="0" h="5585" w="5588">
                  <a:moveTo>
                    <a:pt x="2794" y="0"/>
                  </a:moveTo>
                  <a:cubicBezTo>
                    <a:pt x="1255" y="0"/>
                    <a:pt x="1" y="1252"/>
                    <a:pt x="1" y="2793"/>
                  </a:cubicBezTo>
                  <a:cubicBezTo>
                    <a:pt x="1" y="4332"/>
                    <a:pt x="1255" y="5585"/>
                    <a:pt x="2794" y="5585"/>
                  </a:cubicBezTo>
                  <a:cubicBezTo>
                    <a:pt x="4333" y="5585"/>
                    <a:pt x="5587" y="4332"/>
                    <a:pt x="5587" y="2793"/>
                  </a:cubicBezTo>
                  <a:cubicBezTo>
                    <a:pt x="5587" y="1252"/>
                    <a:pt x="4333" y="0"/>
                    <a:pt x="27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9" name="Google Shape;919;p77"/>
            <p:cNvSpPr/>
            <p:nvPr/>
          </p:nvSpPr>
          <p:spPr>
            <a:xfrm>
              <a:off x="864491" y="1723250"/>
              <a:ext cx="397866" cy="397887"/>
            </a:xfrm>
            <a:custGeom>
              <a:rect b="b" l="l" r="r" t="t"/>
              <a:pathLst>
                <a:path extrusionOk="0" h="19065" w="19064">
                  <a:moveTo>
                    <a:pt x="14000" y="2271"/>
                  </a:moveTo>
                  <a:cubicBezTo>
                    <a:pt x="15539" y="2271"/>
                    <a:pt x="16794" y="3524"/>
                    <a:pt x="16794" y="5065"/>
                  </a:cubicBezTo>
                  <a:lnTo>
                    <a:pt x="16794" y="14000"/>
                  </a:lnTo>
                  <a:cubicBezTo>
                    <a:pt x="16794" y="15541"/>
                    <a:pt x="15539" y="16793"/>
                    <a:pt x="14000" y="16793"/>
                  </a:cubicBezTo>
                  <a:lnTo>
                    <a:pt x="5063" y="16793"/>
                  </a:lnTo>
                  <a:cubicBezTo>
                    <a:pt x="3524" y="16793"/>
                    <a:pt x="2272" y="15541"/>
                    <a:pt x="2272" y="14000"/>
                  </a:cubicBezTo>
                  <a:lnTo>
                    <a:pt x="2272" y="5065"/>
                  </a:lnTo>
                  <a:cubicBezTo>
                    <a:pt x="2272" y="3524"/>
                    <a:pt x="3524" y="2271"/>
                    <a:pt x="5063" y="2271"/>
                  </a:cubicBezTo>
                  <a:close/>
                  <a:moveTo>
                    <a:pt x="2829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29" y="19065"/>
                  </a:cubicBezTo>
                  <a:lnTo>
                    <a:pt x="16235" y="19065"/>
                  </a:lnTo>
                  <a:cubicBezTo>
                    <a:pt x="17774" y="19065"/>
                    <a:pt x="19063" y="17775"/>
                    <a:pt x="19063" y="16234"/>
                  </a:cubicBezTo>
                  <a:lnTo>
                    <a:pt x="19063" y="2831"/>
                  </a:lnTo>
                  <a:cubicBezTo>
                    <a:pt x="19063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20" name="Google Shape;920;p77"/>
          <p:cNvSpPr/>
          <p:nvPr/>
        </p:nvSpPr>
        <p:spPr>
          <a:xfrm>
            <a:off x="1108605" y="3202038"/>
            <a:ext cx="280329" cy="228637"/>
          </a:xfrm>
          <a:custGeom>
            <a:rect b="b" l="l" r="r" t="t"/>
            <a:pathLst>
              <a:path extrusionOk="0" h="15596" w="19122">
                <a:moveTo>
                  <a:pt x="12981" y="0"/>
                </a:moveTo>
                <a:cubicBezTo>
                  <a:pt x="12091" y="0"/>
                  <a:pt x="10821" y="352"/>
                  <a:pt x="9915" y="1352"/>
                </a:cubicBezTo>
                <a:cubicBezTo>
                  <a:pt x="9203" y="2141"/>
                  <a:pt x="8847" y="3174"/>
                  <a:pt x="8856" y="4430"/>
                </a:cubicBezTo>
                <a:cubicBezTo>
                  <a:pt x="6243" y="4110"/>
                  <a:pt x="4101" y="2933"/>
                  <a:pt x="2323" y="846"/>
                </a:cubicBezTo>
                <a:cubicBezTo>
                  <a:pt x="2216" y="723"/>
                  <a:pt x="2064" y="650"/>
                  <a:pt x="1902" y="650"/>
                </a:cubicBezTo>
                <a:cubicBezTo>
                  <a:pt x="1875" y="650"/>
                  <a:pt x="1848" y="652"/>
                  <a:pt x="1820" y="656"/>
                </a:cubicBezTo>
                <a:cubicBezTo>
                  <a:pt x="1631" y="683"/>
                  <a:pt x="1468" y="805"/>
                  <a:pt x="1391" y="977"/>
                </a:cubicBezTo>
                <a:cubicBezTo>
                  <a:pt x="695" y="2512"/>
                  <a:pt x="701" y="3895"/>
                  <a:pt x="1403" y="5113"/>
                </a:cubicBezTo>
                <a:cubicBezTo>
                  <a:pt x="1389" y="5111"/>
                  <a:pt x="1374" y="5111"/>
                  <a:pt x="1360" y="5111"/>
                </a:cubicBezTo>
                <a:cubicBezTo>
                  <a:pt x="1076" y="5111"/>
                  <a:pt x="803" y="5375"/>
                  <a:pt x="824" y="5707"/>
                </a:cubicBezTo>
                <a:cubicBezTo>
                  <a:pt x="916" y="7101"/>
                  <a:pt x="1428" y="8182"/>
                  <a:pt x="2351" y="8934"/>
                </a:cubicBezTo>
                <a:cubicBezTo>
                  <a:pt x="2176" y="9073"/>
                  <a:pt x="2102" y="9307"/>
                  <a:pt x="2164" y="9524"/>
                </a:cubicBezTo>
                <a:cubicBezTo>
                  <a:pt x="2456" y="10535"/>
                  <a:pt x="3310" y="11633"/>
                  <a:pt x="4615" y="12155"/>
                </a:cubicBezTo>
                <a:cubicBezTo>
                  <a:pt x="3657" y="12655"/>
                  <a:pt x="2516" y="12903"/>
                  <a:pt x="1345" y="12903"/>
                </a:cubicBezTo>
                <a:cubicBezTo>
                  <a:pt x="1111" y="12903"/>
                  <a:pt x="876" y="12893"/>
                  <a:pt x="641" y="12873"/>
                </a:cubicBezTo>
                <a:cubicBezTo>
                  <a:pt x="628" y="12872"/>
                  <a:pt x="615" y="12872"/>
                  <a:pt x="603" y="12872"/>
                </a:cubicBezTo>
                <a:cubicBezTo>
                  <a:pt x="362" y="12872"/>
                  <a:pt x="155" y="13031"/>
                  <a:pt x="78" y="13266"/>
                </a:cubicBezTo>
                <a:cubicBezTo>
                  <a:pt x="0" y="13512"/>
                  <a:pt x="113" y="13788"/>
                  <a:pt x="334" y="13922"/>
                </a:cubicBezTo>
                <a:cubicBezTo>
                  <a:pt x="1162" y="14423"/>
                  <a:pt x="3243" y="15596"/>
                  <a:pt x="6294" y="15596"/>
                </a:cubicBezTo>
                <a:cubicBezTo>
                  <a:pt x="14568" y="15596"/>
                  <a:pt x="17244" y="8279"/>
                  <a:pt x="17244" y="4736"/>
                </a:cubicBezTo>
                <a:cubicBezTo>
                  <a:pt x="17241" y="4515"/>
                  <a:pt x="17243" y="4541"/>
                  <a:pt x="17230" y="4426"/>
                </a:cubicBezTo>
                <a:cubicBezTo>
                  <a:pt x="17250" y="4403"/>
                  <a:pt x="17326" y="4347"/>
                  <a:pt x="17386" y="4301"/>
                </a:cubicBezTo>
                <a:cubicBezTo>
                  <a:pt x="17696" y="4067"/>
                  <a:pt x="18237" y="3680"/>
                  <a:pt x="18983" y="2590"/>
                </a:cubicBezTo>
                <a:cubicBezTo>
                  <a:pt x="19121" y="2386"/>
                  <a:pt x="19111" y="2118"/>
                  <a:pt x="18957" y="1925"/>
                </a:cubicBezTo>
                <a:cubicBezTo>
                  <a:pt x="18840" y="1779"/>
                  <a:pt x="18708" y="1722"/>
                  <a:pt x="18558" y="1722"/>
                </a:cubicBezTo>
                <a:cubicBezTo>
                  <a:pt x="18451" y="1722"/>
                  <a:pt x="18336" y="1751"/>
                  <a:pt x="18212" y="1799"/>
                </a:cubicBezTo>
                <a:cubicBezTo>
                  <a:pt x="18352" y="1553"/>
                  <a:pt x="18467" y="1291"/>
                  <a:pt x="18559" y="1014"/>
                </a:cubicBezTo>
                <a:cubicBezTo>
                  <a:pt x="18631" y="800"/>
                  <a:pt x="18553" y="614"/>
                  <a:pt x="18382" y="465"/>
                </a:cubicBezTo>
                <a:cubicBezTo>
                  <a:pt x="18282" y="379"/>
                  <a:pt x="18151" y="335"/>
                  <a:pt x="18020" y="335"/>
                </a:cubicBezTo>
                <a:cubicBezTo>
                  <a:pt x="17928" y="335"/>
                  <a:pt x="17837" y="356"/>
                  <a:pt x="17754" y="398"/>
                </a:cubicBezTo>
                <a:cubicBezTo>
                  <a:pt x="16848" y="856"/>
                  <a:pt x="16172" y="1054"/>
                  <a:pt x="15873" y="1113"/>
                </a:cubicBezTo>
                <a:cubicBezTo>
                  <a:pt x="15090" y="395"/>
                  <a:pt x="14251" y="0"/>
                  <a:pt x="1298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21" name="Google Shape;921;p77"/>
          <p:cNvGrpSpPr/>
          <p:nvPr/>
        </p:nvGrpSpPr>
        <p:grpSpPr>
          <a:xfrm>
            <a:off x="1108602" y="1816935"/>
            <a:ext cx="304189" cy="214264"/>
            <a:chOff x="-1199300" y="3279250"/>
            <a:chExt cx="293025" cy="206400"/>
          </a:xfrm>
        </p:grpSpPr>
        <p:sp>
          <p:nvSpPr>
            <p:cNvPr id="922" name="Google Shape;922;p77"/>
            <p:cNvSpPr/>
            <p:nvPr/>
          </p:nvSpPr>
          <p:spPr>
            <a:xfrm>
              <a:off x="-1183550" y="3395050"/>
              <a:ext cx="261525" cy="90600"/>
            </a:xfrm>
            <a:custGeom>
              <a:rect b="b" l="l" r="r" t="t"/>
              <a:pathLst>
                <a:path extrusionOk="0" h="3624" w="10461">
                  <a:moveTo>
                    <a:pt x="3498" y="0"/>
                  </a:moveTo>
                  <a:lnTo>
                    <a:pt x="1" y="3529"/>
                  </a:lnTo>
                  <a:cubicBezTo>
                    <a:pt x="127" y="3623"/>
                    <a:pt x="284" y="3623"/>
                    <a:pt x="442" y="3623"/>
                  </a:cubicBezTo>
                  <a:lnTo>
                    <a:pt x="10051" y="3623"/>
                  </a:lnTo>
                  <a:cubicBezTo>
                    <a:pt x="10208" y="3623"/>
                    <a:pt x="10366" y="3560"/>
                    <a:pt x="10460" y="3529"/>
                  </a:cubicBezTo>
                  <a:lnTo>
                    <a:pt x="6963" y="0"/>
                  </a:lnTo>
                  <a:lnTo>
                    <a:pt x="5986" y="977"/>
                  </a:lnTo>
                  <a:cubicBezTo>
                    <a:pt x="5797" y="1166"/>
                    <a:pt x="5522" y="1260"/>
                    <a:pt x="5242" y="1260"/>
                  </a:cubicBezTo>
                  <a:cubicBezTo>
                    <a:pt x="4963" y="1260"/>
                    <a:pt x="4679" y="1166"/>
                    <a:pt x="4474" y="977"/>
                  </a:cubicBezTo>
                  <a:lnTo>
                    <a:pt x="349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3" name="Google Shape;923;p77"/>
            <p:cNvSpPr/>
            <p:nvPr/>
          </p:nvSpPr>
          <p:spPr>
            <a:xfrm>
              <a:off x="-1184325" y="3279250"/>
              <a:ext cx="261500" cy="129400"/>
            </a:xfrm>
            <a:custGeom>
              <a:rect b="b" l="l" r="r" t="t"/>
              <a:pathLst>
                <a:path extrusionOk="0" h="5176" w="10460">
                  <a:moveTo>
                    <a:pt x="410" y="1"/>
                  </a:moveTo>
                  <a:cubicBezTo>
                    <a:pt x="252" y="1"/>
                    <a:pt x="95" y="64"/>
                    <a:pt x="0" y="95"/>
                  </a:cubicBezTo>
                  <a:lnTo>
                    <a:pt x="3781" y="3876"/>
                  </a:lnTo>
                  <a:lnTo>
                    <a:pt x="4978" y="5105"/>
                  </a:lnTo>
                  <a:cubicBezTo>
                    <a:pt x="5041" y="5152"/>
                    <a:pt x="5143" y="5175"/>
                    <a:pt x="5246" y="5175"/>
                  </a:cubicBezTo>
                  <a:cubicBezTo>
                    <a:pt x="5348" y="5175"/>
                    <a:pt x="5450" y="5152"/>
                    <a:pt x="5513" y="5105"/>
                  </a:cubicBezTo>
                  <a:lnTo>
                    <a:pt x="6711" y="3876"/>
                  </a:lnTo>
                  <a:lnTo>
                    <a:pt x="10460" y="95"/>
                  </a:lnTo>
                  <a:cubicBezTo>
                    <a:pt x="10334" y="1"/>
                    <a:pt x="10176" y="1"/>
                    <a:pt x="100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4" name="Google Shape;924;p77"/>
            <p:cNvSpPr/>
            <p:nvPr/>
          </p:nvSpPr>
          <p:spPr>
            <a:xfrm>
              <a:off x="-1199300" y="3294225"/>
              <a:ext cx="90600" cy="175650"/>
            </a:xfrm>
            <a:custGeom>
              <a:rect b="b" l="l" r="r" t="t"/>
              <a:pathLst>
                <a:path extrusionOk="0" h="7026" w="3624">
                  <a:moveTo>
                    <a:pt x="126" y="0"/>
                  </a:moveTo>
                  <a:cubicBezTo>
                    <a:pt x="32" y="126"/>
                    <a:pt x="0" y="284"/>
                    <a:pt x="0" y="441"/>
                  </a:cubicBezTo>
                  <a:lnTo>
                    <a:pt x="0" y="6585"/>
                  </a:lnTo>
                  <a:cubicBezTo>
                    <a:pt x="0" y="6742"/>
                    <a:pt x="32" y="6900"/>
                    <a:pt x="126" y="7026"/>
                  </a:cubicBezTo>
                  <a:lnTo>
                    <a:pt x="3624" y="3466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5" name="Google Shape;925;p77"/>
            <p:cNvSpPr/>
            <p:nvPr/>
          </p:nvSpPr>
          <p:spPr>
            <a:xfrm>
              <a:off x="-996875" y="3294225"/>
              <a:ext cx="90600" cy="177225"/>
            </a:xfrm>
            <a:custGeom>
              <a:rect b="b" l="l" r="r" t="t"/>
              <a:pathLst>
                <a:path extrusionOk="0" h="7089" w="3624">
                  <a:moveTo>
                    <a:pt x="3529" y="0"/>
                  </a:moveTo>
                  <a:lnTo>
                    <a:pt x="0" y="3529"/>
                  </a:lnTo>
                  <a:lnTo>
                    <a:pt x="3529" y="7089"/>
                  </a:lnTo>
                  <a:cubicBezTo>
                    <a:pt x="3592" y="6963"/>
                    <a:pt x="3623" y="6805"/>
                    <a:pt x="3623" y="6648"/>
                  </a:cubicBezTo>
                  <a:lnTo>
                    <a:pt x="3623" y="504"/>
                  </a:lnTo>
                  <a:cubicBezTo>
                    <a:pt x="3592" y="284"/>
                    <a:pt x="3560" y="126"/>
                    <a:pt x="352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926" name="Google Shape;926;p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8615" y="2222700"/>
            <a:ext cx="304175" cy="304175"/>
          </a:xfrm>
          <a:prstGeom prst="rect">
            <a:avLst/>
          </a:prstGeom>
          <a:noFill/>
          <a:ln>
            <a:noFill/>
          </a:ln>
        </p:spPr>
      </p:pic>
      <p:sp>
        <p:nvSpPr>
          <p:cNvPr id="927" name="Google Shape;927;p77"/>
          <p:cNvSpPr txBox="1"/>
          <p:nvPr/>
        </p:nvSpPr>
        <p:spPr>
          <a:xfrm>
            <a:off x="1410838" y="1766263"/>
            <a:ext cx="25551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mulheres.em.ia@gmail.com</a:t>
            </a:r>
            <a:endParaRPr b="1" i="0" sz="1400" u="none" cap="none" strike="noStrike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28" name="Google Shape;928;p77"/>
          <p:cNvSpPr txBox="1"/>
          <p:nvPr/>
        </p:nvSpPr>
        <p:spPr>
          <a:xfrm>
            <a:off x="1388088" y="2667775"/>
            <a:ext cx="17727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@mulheres.em.ia</a:t>
            </a:r>
            <a:endParaRPr b="1" i="0" sz="1400" u="none" cap="none" strike="noStrike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29" name="Google Shape;929;p77"/>
          <p:cNvSpPr txBox="1"/>
          <p:nvPr/>
        </p:nvSpPr>
        <p:spPr>
          <a:xfrm>
            <a:off x="1365588" y="3158550"/>
            <a:ext cx="18177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@mulheres.em.ia</a:t>
            </a:r>
            <a:endParaRPr b="1" i="0" sz="1400" u="none" cap="none" strike="noStrike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30" name="Google Shape;930;p77"/>
          <p:cNvSpPr txBox="1"/>
          <p:nvPr/>
        </p:nvSpPr>
        <p:spPr>
          <a:xfrm>
            <a:off x="1410838" y="2176963"/>
            <a:ext cx="2131200" cy="39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mulheres-em-ia</a:t>
            </a:r>
            <a:endParaRPr b="1" i="0" sz="14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31" name="Google Shape;931;p77"/>
          <p:cNvSpPr txBox="1"/>
          <p:nvPr/>
        </p:nvSpPr>
        <p:spPr>
          <a:xfrm>
            <a:off x="5000625" y="1874925"/>
            <a:ext cx="3333600" cy="22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n" sz="22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Linktree</a:t>
            </a:r>
            <a:endParaRPr b="1" i="0" sz="2200" u="none" cap="none" strike="noStrike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sng" cap="none" strike="noStrike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https://linktr.ee/mulheres.em.ia</a:t>
            </a:r>
            <a:endParaRPr b="0" i="0" sz="16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n" sz="22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Grupo Telegram para Mulheres</a:t>
            </a:r>
            <a:endParaRPr b="1" i="0" sz="2200" u="none" cap="none" strike="noStrike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sng" cap="none" strike="noStrike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5"/>
              </a:rPr>
              <a:t>https://t.me/mulheres_em_ia</a:t>
            </a:r>
            <a:r>
              <a:rPr b="0" i="0" lang="en" sz="16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32" name="Google Shape;932;p77"/>
          <p:cNvPicPr preferRelativeResize="0"/>
          <p:nvPr/>
        </p:nvPicPr>
        <p:blipFill rotWithShape="1">
          <a:blip r:embed="rId6">
            <a:alphaModFix/>
          </a:blip>
          <a:srcRect b="22222" l="22290" r="22492" t="22526"/>
          <a:stretch/>
        </p:blipFill>
        <p:spPr>
          <a:xfrm>
            <a:off x="1096250" y="3619925"/>
            <a:ext cx="304200" cy="304387"/>
          </a:xfrm>
          <a:prstGeom prst="rect">
            <a:avLst/>
          </a:prstGeom>
          <a:noFill/>
          <a:ln>
            <a:noFill/>
          </a:ln>
        </p:spPr>
      </p:pic>
      <p:sp>
        <p:nvSpPr>
          <p:cNvPr id="933" name="Google Shape;933;p77"/>
          <p:cNvSpPr txBox="1"/>
          <p:nvPr/>
        </p:nvSpPr>
        <p:spPr>
          <a:xfrm>
            <a:off x="1412799" y="3645475"/>
            <a:ext cx="31734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@MulheresemInteligenciaArtificial</a:t>
            </a:r>
            <a:endParaRPr b="1" i="0" sz="1400" u="none" cap="none" strike="noStrike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34" name="Google Shape;934;p77"/>
          <p:cNvPicPr preferRelativeResize="0"/>
          <p:nvPr/>
        </p:nvPicPr>
        <p:blipFill rotWithShape="1">
          <a:blip r:embed="rId7">
            <a:alphaModFix/>
          </a:blip>
          <a:srcRect b="28839" l="21119" r="20549" t="29167"/>
          <a:stretch/>
        </p:blipFill>
        <p:spPr>
          <a:xfrm>
            <a:off x="1056900" y="4070075"/>
            <a:ext cx="382900" cy="275650"/>
          </a:xfrm>
          <a:prstGeom prst="rect">
            <a:avLst/>
          </a:prstGeom>
          <a:noFill/>
          <a:ln>
            <a:noFill/>
          </a:ln>
        </p:spPr>
      </p:pic>
      <p:sp>
        <p:nvSpPr>
          <p:cNvPr id="935" name="Google Shape;935;p77"/>
          <p:cNvSpPr txBox="1"/>
          <p:nvPr/>
        </p:nvSpPr>
        <p:spPr>
          <a:xfrm>
            <a:off x="1452149" y="4060025"/>
            <a:ext cx="31734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Canal: Mulheres em IA</a:t>
            </a:r>
            <a:endParaRPr b="1" i="0" sz="1400" u="none" cap="none" strike="noStrike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78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41" name="Google Shape;941;p78"/>
          <p:cNvSpPr txBox="1"/>
          <p:nvPr>
            <p:ph idx="4294967295" type="ctrTitle"/>
          </p:nvPr>
        </p:nvSpPr>
        <p:spPr>
          <a:xfrm>
            <a:off x="1275138" y="2073038"/>
            <a:ext cx="65937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</a:pPr>
            <a:r>
              <a:rPr b="1" i="0" lang="en" sz="6000" u="none" cap="none" strike="noStrike">
                <a:solidFill>
                  <a:schemeClr val="accent5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Muito obrigada!</a:t>
            </a:r>
            <a:endParaRPr b="1" i="0" sz="6000" u="none" cap="none" strike="noStrike">
              <a:solidFill>
                <a:schemeClr val="accent5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942" name="Google Shape;942;p78"/>
          <p:cNvSpPr/>
          <p:nvPr/>
        </p:nvSpPr>
        <p:spPr>
          <a:xfrm>
            <a:off x="3770647" y="1092127"/>
            <a:ext cx="1145500" cy="1028268"/>
          </a:xfrm>
          <a:custGeom>
            <a:rect b="b" l="l" r="r" t="t"/>
            <a:pathLst>
              <a:path extrusionOk="0" fill="none" h="14955" w="16660">
                <a:moveTo>
                  <a:pt x="12373" y="1"/>
                </a:moveTo>
                <a:lnTo>
                  <a:pt x="12373" y="1"/>
                </a:lnTo>
                <a:lnTo>
                  <a:pt x="12032" y="1"/>
                </a:lnTo>
                <a:lnTo>
                  <a:pt x="11691" y="49"/>
                </a:lnTo>
                <a:lnTo>
                  <a:pt x="11350" y="123"/>
                </a:lnTo>
                <a:lnTo>
                  <a:pt x="11033" y="196"/>
                </a:lnTo>
                <a:lnTo>
                  <a:pt x="10716" y="317"/>
                </a:lnTo>
                <a:lnTo>
                  <a:pt x="10424" y="464"/>
                </a:lnTo>
                <a:lnTo>
                  <a:pt x="10132" y="610"/>
                </a:lnTo>
                <a:lnTo>
                  <a:pt x="9864" y="804"/>
                </a:lnTo>
                <a:lnTo>
                  <a:pt x="9620" y="999"/>
                </a:lnTo>
                <a:lnTo>
                  <a:pt x="9377" y="1219"/>
                </a:lnTo>
                <a:lnTo>
                  <a:pt x="9158" y="1462"/>
                </a:lnTo>
                <a:lnTo>
                  <a:pt x="8939" y="1706"/>
                </a:lnTo>
                <a:lnTo>
                  <a:pt x="8768" y="1974"/>
                </a:lnTo>
                <a:lnTo>
                  <a:pt x="8598" y="2266"/>
                </a:lnTo>
                <a:lnTo>
                  <a:pt x="8451" y="2558"/>
                </a:lnTo>
                <a:lnTo>
                  <a:pt x="8330" y="2850"/>
                </a:lnTo>
                <a:lnTo>
                  <a:pt x="8330" y="2850"/>
                </a:lnTo>
                <a:lnTo>
                  <a:pt x="8208" y="2558"/>
                </a:lnTo>
                <a:lnTo>
                  <a:pt x="8062" y="2266"/>
                </a:lnTo>
                <a:lnTo>
                  <a:pt x="7891" y="1974"/>
                </a:lnTo>
                <a:lnTo>
                  <a:pt x="7721" y="1706"/>
                </a:lnTo>
                <a:lnTo>
                  <a:pt x="7502" y="1462"/>
                </a:lnTo>
                <a:lnTo>
                  <a:pt x="7282" y="1219"/>
                </a:lnTo>
                <a:lnTo>
                  <a:pt x="7039" y="999"/>
                </a:lnTo>
                <a:lnTo>
                  <a:pt x="6795" y="804"/>
                </a:lnTo>
                <a:lnTo>
                  <a:pt x="6527" y="610"/>
                </a:lnTo>
                <a:lnTo>
                  <a:pt x="6235" y="464"/>
                </a:lnTo>
                <a:lnTo>
                  <a:pt x="5943" y="317"/>
                </a:lnTo>
                <a:lnTo>
                  <a:pt x="5626" y="196"/>
                </a:lnTo>
                <a:lnTo>
                  <a:pt x="5310" y="123"/>
                </a:lnTo>
                <a:lnTo>
                  <a:pt x="4969" y="49"/>
                </a:lnTo>
                <a:lnTo>
                  <a:pt x="4628" y="1"/>
                </a:lnTo>
                <a:lnTo>
                  <a:pt x="4287" y="1"/>
                </a:lnTo>
                <a:lnTo>
                  <a:pt x="4287" y="1"/>
                </a:lnTo>
                <a:lnTo>
                  <a:pt x="3848" y="25"/>
                </a:lnTo>
                <a:lnTo>
                  <a:pt x="3434" y="74"/>
                </a:lnTo>
                <a:lnTo>
                  <a:pt x="3020" y="196"/>
                </a:lnTo>
                <a:lnTo>
                  <a:pt x="2606" y="342"/>
                </a:lnTo>
                <a:lnTo>
                  <a:pt x="2241" y="512"/>
                </a:lnTo>
                <a:lnTo>
                  <a:pt x="1900" y="731"/>
                </a:lnTo>
                <a:lnTo>
                  <a:pt x="1559" y="975"/>
                </a:lnTo>
                <a:lnTo>
                  <a:pt x="1267" y="1243"/>
                </a:lnTo>
                <a:lnTo>
                  <a:pt x="974" y="1560"/>
                </a:lnTo>
                <a:lnTo>
                  <a:pt x="731" y="1876"/>
                </a:lnTo>
                <a:lnTo>
                  <a:pt x="512" y="2241"/>
                </a:lnTo>
                <a:lnTo>
                  <a:pt x="341" y="2607"/>
                </a:lnTo>
                <a:lnTo>
                  <a:pt x="195" y="2996"/>
                </a:lnTo>
                <a:lnTo>
                  <a:pt x="98" y="3410"/>
                </a:lnTo>
                <a:lnTo>
                  <a:pt x="25" y="3849"/>
                </a:lnTo>
                <a:lnTo>
                  <a:pt x="0" y="4287"/>
                </a:lnTo>
                <a:lnTo>
                  <a:pt x="0" y="4287"/>
                </a:lnTo>
                <a:lnTo>
                  <a:pt x="0" y="4580"/>
                </a:lnTo>
                <a:lnTo>
                  <a:pt x="25" y="4872"/>
                </a:lnTo>
                <a:lnTo>
                  <a:pt x="122" y="5432"/>
                </a:lnTo>
                <a:lnTo>
                  <a:pt x="244" y="5992"/>
                </a:lnTo>
                <a:lnTo>
                  <a:pt x="439" y="6528"/>
                </a:lnTo>
                <a:lnTo>
                  <a:pt x="658" y="7039"/>
                </a:lnTo>
                <a:lnTo>
                  <a:pt x="926" y="7526"/>
                </a:lnTo>
                <a:lnTo>
                  <a:pt x="1194" y="7989"/>
                </a:lnTo>
                <a:lnTo>
                  <a:pt x="1510" y="8452"/>
                </a:lnTo>
                <a:lnTo>
                  <a:pt x="1851" y="8890"/>
                </a:lnTo>
                <a:lnTo>
                  <a:pt x="2192" y="9304"/>
                </a:lnTo>
                <a:lnTo>
                  <a:pt x="2558" y="9718"/>
                </a:lnTo>
                <a:lnTo>
                  <a:pt x="2923" y="10108"/>
                </a:lnTo>
                <a:lnTo>
                  <a:pt x="3629" y="10839"/>
                </a:lnTo>
                <a:lnTo>
                  <a:pt x="4287" y="11496"/>
                </a:lnTo>
                <a:lnTo>
                  <a:pt x="4287" y="11496"/>
                </a:lnTo>
                <a:lnTo>
                  <a:pt x="4847" y="12032"/>
                </a:lnTo>
                <a:lnTo>
                  <a:pt x="5480" y="12592"/>
                </a:lnTo>
                <a:lnTo>
                  <a:pt x="6820" y="13737"/>
                </a:lnTo>
                <a:lnTo>
                  <a:pt x="7891" y="14614"/>
                </a:lnTo>
                <a:lnTo>
                  <a:pt x="8330" y="14955"/>
                </a:lnTo>
                <a:lnTo>
                  <a:pt x="8330" y="14955"/>
                </a:lnTo>
                <a:lnTo>
                  <a:pt x="8768" y="14614"/>
                </a:lnTo>
                <a:lnTo>
                  <a:pt x="9815" y="13761"/>
                </a:lnTo>
                <a:lnTo>
                  <a:pt x="11155" y="12617"/>
                </a:lnTo>
                <a:lnTo>
                  <a:pt x="11788" y="12056"/>
                </a:lnTo>
                <a:lnTo>
                  <a:pt x="12373" y="11496"/>
                </a:lnTo>
                <a:lnTo>
                  <a:pt x="12373" y="11496"/>
                </a:lnTo>
                <a:lnTo>
                  <a:pt x="13030" y="10839"/>
                </a:lnTo>
                <a:lnTo>
                  <a:pt x="13736" y="10108"/>
                </a:lnTo>
                <a:lnTo>
                  <a:pt x="14102" y="9718"/>
                </a:lnTo>
                <a:lnTo>
                  <a:pt x="14467" y="9304"/>
                </a:lnTo>
                <a:lnTo>
                  <a:pt x="14808" y="8890"/>
                </a:lnTo>
                <a:lnTo>
                  <a:pt x="15149" y="8452"/>
                </a:lnTo>
                <a:lnTo>
                  <a:pt x="15466" y="7989"/>
                </a:lnTo>
                <a:lnTo>
                  <a:pt x="15734" y="7526"/>
                </a:lnTo>
                <a:lnTo>
                  <a:pt x="16001" y="7039"/>
                </a:lnTo>
                <a:lnTo>
                  <a:pt x="16221" y="6528"/>
                </a:lnTo>
                <a:lnTo>
                  <a:pt x="16416" y="5992"/>
                </a:lnTo>
                <a:lnTo>
                  <a:pt x="16537" y="5432"/>
                </a:lnTo>
                <a:lnTo>
                  <a:pt x="16635" y="4872"/>
                </a:lnTo>
                <a:lnTo>
                  <a:pt x="16659" y="4580"/>
                </a:lnTo>
                <a:lnTo>
                  <a:pt x="16659" y="4287"/>
                </a:lnTo>
                <a:lnTo>
                  <a:pt x="16659" y="4287"/>
                </a:lnTo>
                <a:lnTo>
                  <a:pt x="16635" y="3849"/>
                </a:lnTo>
                <a:lnTo>
                  <a:pt x="16562" y="3410"/>
                </a:lnTo>
                <a:lnTo>
                  <a:pt x="16464" y="2996"/>
                </a:lnTo>
                <a:lnTo>
                  <a:pt x="16318" y="2607"/>
                </a:lnTo>
                <a:lnTo>
                  <a:pt x="16148" y="2241"/>
                </a:lnTo>
                <a:lnTo>
                  <a:pt x="15928" y="1876"/>
                </a:lnTo>
                <a:lnTo>
                  <a:pt x="15685" y="1560"/>
                </a:lnTo>
                <a:lnTo>
                  <a:pt x="15393" y="1243"/>
                </a:lnTo>
                <a:lnTo>
                  <a:pt x="15100" y="975"/>
                </a:lnTo>
                <a:lnTo>
                  <a:pt x="14759" y="731"/>
                </a:lnTo>
                <a:lnTo>
                  <a:pt x="14418" y="512"/>
                </a:lnTo>
                <a:lnTo>
                  <a:pt x="14053" y="342"/>
                </a:lnTo>
                <a:lnTo>
                  <a:pt x="13639" y="196"/>
                </a:lnTo>
                <a:lnTo>
                  <a:pt x="13225" y="74"/>
                </a:lnTo>
                <a:lnTo>
                  <a:pt x="12811" y="25"/>
                </a:lnTo>
                <a:lnTo>
                  <a:pt x="12373" y="1"/>
                </a:lnTo>
                <a:lnTo>
                  <a:pt x="12373" y="1"/>
                </a:lnTo>
                <a:close/>
              </a:path>
            </a:pathLst>
          </a:custGeom>
          <a:noFill/>
          <a:ln cap="rnd" cmpd="sng" w="121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3" name="Google Shape;943;p78"/>
          <p:cNvSpPr txBox="1"/>
          <p:nvPr/>
        </p:nvSpPr>
        <p:spPr>
          <a:xfrm>
            <a:off x="0" y="4757175"/>
            <a:ext cx="4520700" cy="39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100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Template dos slides por </a:t>
            </a:r>
            <a:r>
              <a:rPr b="0" i="0" lang="en" sz="800" u="sng" cap="none" strike="noStrik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SlidesCarnival</a:t>
            </a:r>
            <a:endParaRPr b="0" i="0" sz="800" u="none" cap="none" strike="noStrike">
              <a:solidFill>
                <a:srgbClr val="43434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944" name="Google Shape;944;p78"/>
          <p:cNvSpPr txBox="1"/>
          <p:nvPr/>
        </p:nvSpPr>
        <p:spPr>
          <a:xfrm>
            <a:off x="1814250" y="3232850"/>
            <a:ext cx="5515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95959"/>
                </a:solidFill>
                <a:latin typeface="Work Sans SemiBold"/>
                <a:ea typeface="Work Sans SemiBold"/>
                <a:cs typeface="Work Sans SemiBold"/>
                <a:sym typeface="Work Sans SemiBold"/>
              </a:rPr>
              <a:t>Dúvidas? Podem nos procurar! 😉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0"/>
          <p:cNvSpPr txBox="1"/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/>
              <a:t>Nos mandem suas dúvidas!!!</a:t>
            </a:r>
            <a:endParaRPr/>
          </a:p>
        </p:txBody>
      </p:sp>
      <p:sp>
        <p:nvSpPr>
          <p:cNvPr id="271" name="Google Shape;271;p20"/>
          <p:cNvSpPr txBox="1"/>
          <p:nvPr>
            <p:ph idx="2" type="body"/>
          </p:nvPr>
        </p:nvSpPr>
        <p:spPr>
          <a:xfrm>
            <a:off x="871350" y="1340550"/>
            <a:ext cx="7401300" cy="12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r>
              <a:rPr b="1" lang="en" sz="2300">
                <a:latin typeface="Work Sans"/>
                <a:ea typeface="Work Sans"/>
                <a:cs typeface="Work Sans"/>
                <a:sym typeface="Work Sans"/>
              </a:rPr>
              <a:t>Estamos pensando em fazer uma aula de dúvidas, o que acham??</a:t>
            </a:r>
            <a:endParaRPr b="1" sz="2300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b="1" sz="1600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b="1" sz="1600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b="1" sz="1600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7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272" name="Google Shape;272;p20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73" name="Google Shape;27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38500" y="2326975"/>
            <a:ext cx="3867000" cy="193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20"/>
          <p:cNvSpPr txBox="1"/>
          <p:nvPr/>
        </p:nvSpPr>
        <p:spPr>
          <a:xfrm>
            <a:off x="2763000" y="4213375"/>
            <a:ext cx="3618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i="1" lang="en" sz="24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Falem c</a:t>
            </a:r>
            <a:r>
              <a:rPr i="1" lang="en" sz="24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o</a:t>
            </a:r>
            <a:r>
              <a:rPr i="1" lang="en" sz="24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m a gente!!</a:t>
            </a:r>
            <a:endParaRPr i="1" sz="2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21"/>
          <p:cNvSpPr txBox="1"/>
          <p:nvPr>
            <p:ph idx="2" type="body"/>
          </p:nvPr>
        </p:nvSpPr>
        <p:spPr>
          <a:xfrm>
            <a:off x="528750" y="1427875"/>
            <a:ext cx="8086500" cy="29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r>
              <a:rPr b="1" lang="en">
                <a:latin typeface="Work Sans"/>
                <a:ea typeface="Work Sans"/>
                <a:cs typeface="Work Sans"/>
                <a:sym typeface="Work Sans"/>
              </a:rPr>
              <a:t>As empresas parceiras do Bootcamp vão dar alguns prêmios pra vocês!! </a:t>
            </a:r>
            <a:endParaRPr b="1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>
                <a:latin typeface="Work Sans"/>
                <a:ea typeface="Work Sans"/>
                <a:cs typeface="Work Sans"/>
                <a:sym typeface="Work Sans"/>
              </a:rPr>
              <a:t>Globo</a:t>
            </a:r>
            <a:r>
              <a:rPr lang="en">
                <a:latin typeface="Work Sans"/>
                <a:ea typeface="Work Sans"/>
                <a:cs typeface="Work Sans"/>
                <a:sym typeface="Work Sans"/>
              </a:rPr>
              <a:t> </a:t>
            </a:r>
            <a:r>
              <a:rPr lang="en">
                <a:latin typeface="Work Sans"/>
                <a:ea typeface="Work Sans"/>
                <a:cs typeface="Work Sans"/>
                <a:sym typeface="Work Sans"/>
              </a:rPr>
              <a:t>-</a:t>
            </a:r>
            <a:r>
              <a:rPr lang="en">
                <a:latin typeface="Work Sans"/>
                <a:ea typeface="Work Sans"/>
                <a:cs typeface="Work Sans"/>
                <a:sym typeface="Work Sans"/>
              </a:rPr>
              <a:t> </a:t>
            </a:r>
            <a:r>
              <a:rPr lang="en">
                <a:latin typeface="Work Sans"/>
                <a:ea typeface="Work Sans"/>
                <a:cs typeface="Work Sans"/>
                <a:sym typeface="Work Sans"/>
              </a:rPr>
              <a:t>9 Cursos</a:t>
            </a:r>
            <a:r>
              <a:rPr lang="en">
                <a:latin typeface="Work Sans"/>
                <a:ea typeface="Work Sans"/>
                <a:cs typeface="Work Sans"/>
                <a:sym typeface="Work Sans"/>
              </a:rPr>
              <a:t> DSA → para os grupos melhores colocados no desafio final</a:t>
            </a:r>
            <a:endParaRPr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>
                <a:latin typeface="Work Sans"/>
                <a:ea typeface="Work Sans"/>
                <a:cs typeface="Work Sans"/>
                <a:sym typeface="Work Sans"/>
              </a:rPr>
              <a:t>Americanas</a:t>
            </a:r>
            <a:r>
              <a:rPr lang="en">
                <a:latin typeface="Work Sans"/>
                <a:ea typeface="Work Sans"/>
                <a:cs typeface="Work Sans"/>
                <a:sym typeface="Work Sans"/>
              </a:rPr>
              <a:t> - </a:t>
            </a:r>
            <a:r>
              <a:rPr lang="en">
                <a:latin typeface="Work Sans"/>
                <a:ea typeface="Work Sans"/>
                <a:cs typeface="Work Sans"/>
                <a:sym typeface="Work Sans"/>
              </a:rPr>
              <a:t>Cursos (a definir) → para as mais participativas</a:t>
            </a:r>
            <a:endParaRPr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Regra: pelo menos 30% de feedbacks preenchidos (cada feedback que você enviar aumenta suas chances) + envio de exercícios</a:t>
            </a:r>
            <a:endParaRPr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>
                <a:latin typeface="Work Sans"/>
                <a:ea typeface="Work Sans"/>
                <a:cs typeface="Work Sans"/>
                <a:sym typeface="Work Sans"/>
              </a:rPr>
              <a:t>Microsoft</a:t>
            </a:r>
            <a:r>
              <a:rPr lang="en">
                <a:latin typeface="Work Sans"/>
                <a:ea typeface="Work Sans"/>
                <a:cs typeface="Work Sans"/>
                <a:sym typeface="Work Sans"/>
              </a:rPr>
              <a:t> - certificação para todas que tiverem mais de 75% de presença (ou 60% com justificativa)</a:t>
            </a:r>
            <a:endParaRPr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ctr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280" name="Google Shape;280;p21"/>
          <p:cNvSpPr txBox="1"/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/>
              <a:t>Teremos prêmios \o/</a:t>
            </a:r>
            <a:endParaRPr/>
          </a:p>
        </p:txBody>
      </p:sp>
      <p:sp>
        <p:nvSpPr>
          <p:cNvPr id="281" name="Google Shape;281;p21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22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7" name="Google Shape;287;p22"/>
          <p:cNvSpPr txBox="1"/>
          <p:nvPr/>
        </p:nvSpPr>
        <p:spPr>
          <a:xfrm>
            <a:off x="190775" y="996850"/>
            <a:ext cx="45843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Comentamos sobre clustering na aula passada…</a:t>
            </a:r>
            <a:endParaRPr sz="26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8" name="Google Shape;288;p22"/>
          <p:cNvSpPr txBox="1"/>
          <p:nvPr>
            <p:ph idx="1" type="body"/>
          </p:nvPr>
        </p:nvSpPr>
        <p:spPr>
          <a:xfrm>
            <a:off x="829775" y="1202000"/>
            <a:ext cx="4758900" cy="27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0" lang="en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Recapitulando:</a:t>
            </a:r>
            <a:endParaRPr i="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35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O que vocês aprenderam na última aula?</a:t>
            </a:r>
            <a:endParaRPr b="1" i="0" sz="35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</p:txBody>
      </p:sp>
      <p:pic>
        <p:nvPicPr>
          <p:cNvPr id="289" name="Google Shape;28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81625" y="2404275"/>
            <a:ext cx="3223775" cy="2059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alerio template">
  <a:themeElements>
    <a:clrScheme name="Custom 347">
      <a:dk1>
        <a:srgbClr val="000000"/>
      </a:dk1>
      <a:lt1>
        <a:srgbClr val="FFFFFF"/>
      </a:lt1>
      <a:dk2>
        <a:srgbClr val="434343"/>
      </a:dk2>
      <a:lt2>
        <a:srgbClr val="E0E4E9"/>
      </a:lt2>
      <a:accent1>
        <a:srgbClr val="B41F79"/>
      </a:accent1>
      <a:accent2>
        <a:srgbClr val="C71563"/>
      </a:accent2>
      <a:accent3>
        <a:srgbClr val="92A8C8"/>
      </a:accent3>
      <a:accent4>
        <a:srgbClr val="EEE7EB"/>
      </a:accent4>
      <a:accent5>
        <a:srgbClr val="BA1B77"/>
      </a:accent5>
      <a:accent6>
        <a:srgbClr val="DE094C"/>
      </a:accent6>
      <a:hlink>
        <a:srgbClr val="3F5378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